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4"/>
  </p:notesMasterIdLst>
  <p:sldIdLst>
    <p:sldId id="474" r:id="rId3"/>
    <p:sldId id="650" r:id="rId5"/>
    <p:sldId id="649" r:id="rId6"/>
    <p:sldId id="648" r:id="rId7"/>
    <p:sldId id="653" r:id="rId8"/>
    <p:sldId id="652" r:id="rId9"/>
    <p:sldId id="635" r:id="rId10"/>
    <p:sldId id="651" r:id="rId11"/>
    <p:sldId id="618" r:id="rId12"/>
    <p:sldId id="643" r:id="rId13"/>
    <p:sldId id="644" r:id="rId14"/>
    <p:sldId id="628" r:id="rId15"/>
    <p:sldId id="645" r:id="rId16"/>
    <p:sldId id="629" r:id="rId17"/>
    <p:sldId id="647" r:id="rId18"/>
    <p:sldId id="632" r:id="rId19"/>
    <p:sldId id="633" r:id="rId20"/>
    <p:sldId id="612" r:id="rId21"/>
  </p:sldIdLst>
  <p:sldSz cx="9144000" cy="5143500" type="screen16x9"/>
  <p:notesSz cx="6858000" cy="9144000"/>
  <p:custDataLst>
    <p:tags r:id="rId2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1760"/>
    <a:srgbClr val="FFFEFB"/>
    <a:srgbClr val="FFFCF3"/>
    <a:srgbClr val="FFF7B9"/>
    <a:srgbClr val="AB5F28"/>
    <a:srgbClr val="DA251D"/>
    <a:srgbClr val="912093"/>
    <a:srgbClr val="F4F8E0"/>
    <a:srgbClr val="FCFDF5"/>
    <a:srgbClr val="4AB8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35" autoAdjust="0"/>
    <p:restoredTop sz="96314" autoAdjust="0"/>
  </p:normalViewPr>
  <p:slideViewPr>
    <p:cSldViewPr>
      <p:cViewPr varScale="1">
        <p:scale>
          <a:sx n="116" d="100"/>
          <a:sy n="116" d="100"/>
        </p:scale>
        <p:origin x="642" y="102"/>
      </p:cViewPr>
      <p:guideLst>
        <p:guide orient="horz" pos="1764"/>
        <p:guide pos="287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 varScale="1">
        <p:scale>
          <a:sx n="88" d="100"/>
          <a:sy n="88" d="100"/>
        </p:scale>
        <p:origin x="3822" y="10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5" Type="http://schemas.openxmlformats.org/officeDocument/2006/relationships/tags" Target="tags/tag1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ADD754-F49E-4351-AAFE-19D83F43501C}" type="datetimeFigureOut">
              <a:rPr lang="en-US" smtClean="0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8F6036-E835-44CB-A25A-34C755DFD5D4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D6758D-4366-427B-8B52-C038F01D0ED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D6758D-4366-427B-8B52-C038F01D0ED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>
      <p:bgPr>
        <a:solidFill>
          <a:srgbClr val="FFFE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节标题">
    <p:bg>
      <p:bgPr>
        <a:solidFill>
          <a:srgbClr val="FFFE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57200" y="429729"/>
            <a:ext cx="29546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800" dirty="0" smtClean="0">
                <a:solidFill>
                  <a:schemeClr val="accent1"/>
                </a:solidFill>
              </a:rPr>
              <a:t>《</a:t>
            </a:r>
            <a:r>
              <a:rPr lang="zh-CN" altLang="en-US" sz="1800" dirty="0" smtClean="0">
                <a:solidFill>
                  <a:schemeClr val="accent1"/>
                </a:solidFill>
              </a:rPr>
              <a:t>干部任用条例</a:t>
            </a:r>
            <a:r>
              <a:rPr lang="en-US" altLang="zh-CN" sz="1800" dirty="0" smtClean="0">
                <a:solidFill>
                  <a:schemeClr val="accent1"/>
                </a:solidFill>
              </a:rPr>
              <a:t>》</a:t>
            </a:r>
            <a:r>
              <a:rPr lang="zh-CN" altLang="en-US" sz="1800" dirty="0" smtClean="0">
                <a:solidFill>
                  <a:schemeClr val="accent1"/>
                </a:solidFill>
              </a:rPr>
              <a:t>背景概述</a:t>
            </a:r>
            <a:endParaRPr lang="zh-CN" altLang="en-US" sz="1800" dirty="0" smtClean="0">
              <a:solidFill>
                <a:schemeClr val="accent1"/>
              </a:solidFill>
            </a:endParaRPr>
          </a:p>
        </p:txBody>
      </p:sp>
      <p:sp>
        <p:nvSpPr>
          <p:cNvPr id="2" name="五角星 1"/>
          <p:cNvSpPr/>
          <p:nvPr userDrawn="1"/>
        </p:nvSpPr>
        <p:spPr>
          <a:xfrm>
            <a:off x="381000" y="440844"/>
            <a:ext cx="273133" cy="273133"/>
          </a:xfrm>
          <a:prstGeom prst="star5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0" name="图片 19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00"/>
          <a:stretch>
            <a:fillRect/>
          </a:stretch>
        </p:blipFill>
        <p:spPr>
          <a:xfrm flipH="1">
            <a:off x="0" y="4705350"/>
            <a:ext cx="91440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节标题">
    <p:bg>
      <p:bgPr>
        <a:solidFill>
          <a:srgbClr val="FFFE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57200" y="429729"/>
            <a:ext cx="29546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800" dirty="0" smtClean="0">
                <a:solidFill>
                  <a:schemeClr val="accent1"/>
                </a:solidFill>
              </a:rPr>
              <a:t>《</a:t>
            </a:r>
            <a:r>
              <a:rPr lang="zh-CN" altLang="en-US" sz="1800" dirty="0" smtClean="0">
                <a:solidFill>
                  <a:schemeClr val="accent1"/>
                </a:solidFill>
              </a:rPr>
              <a:t>干部任用条例</a:t>
            </a:r>
            <a:r>
              <a:rPr lang="en-US" altLang="zh-CN" sz="1800" dirty="0" smtClean="0">
                <a:solidFill>
                  <a:schemeClr val="accent1"/>
                </a:solidFill>
              </a:rPr>
              <a:t>》</a:t>
            </a:r>
            <a:r>
              <a:rPr lang="zh-CN" altLang="en-US" sz="1800" dirty="0" smtClean="0">
                <a:solidFill>
                  <a:schemeClr val="accent1"/>
                </a:solidFill>
              </a:rPr>
              <a:t>基本遵循</a:t>
            </a:r>
            <a:endParaRPr lang="zh-CN" altLang="en-US" sz="1800" dirty="0" smtClean="0">
              <a:solidFill>
                <a:schemeClr val="accent1"/>
              </a:solidFill>
            </a:endParaRPr>
          </a:p>
        </p:txBody>
      </p:sp>
      <p:sp>
        <p:nvSpPr>
          <p:cNvPr id="2" name="五角星 1"/>
          <p:cNvSpPr/>
          <p:nvPr userDrawn="1"/>
        </p:nvSpPr>
        <p:spPr>
          <a:xfrm>
            <a:off x="381000" y="440844"/>
            <a:ext cx="273133" cy="273133"/>
          </a:xfrm>
          <a:prstGeom prst="star5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0" name="图片 19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00"/>
          <a:stretch>
            <a:fillRect/>
          </a:stretch>
        </p:blipFill>
        <p:spPr>
          <a:xfrm flipH="1">
            <a:off x="0" y="4705350"/>
            <a:ext cx="91440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节标题">
    <p:bg>
      <p:bgPr>
        <a:solidFill>
          <a:srgbClr val="FFFE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570240" y="429729"/>
            <a:ext cx="35445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800" dirty="0" smtClean="0">
                <a:solidFill>
                  <a:schemeClr val="accent1"/>
                </a:solidFill>
              </a:rPr>
              <a:t>修订后</a:t>
            </a:r>
            <a:r>
              <a:rPr lang="en-US" altLang="zh-CN" sz="1800" dirty="0" smtClean="0">
                <a:solidFill>
                  <a:schemeClr val="accent1"/>
                </a:solidFill>
              </a:rPr>
              <a:t>《</a:t>
            </a:r>
            <a:r>
              <a:rPr lang="zh-CN" altLang="en-US" sz="1800" dirty="0" smtClean="0">
                <a:solidFill>
                  <a:schemeClr val="accent1"/>
                </a:solidFill>
              </a:rPr>
              <a:t>干部任用条例</a:t>
            </a:r>
            <a:r>
              <a:rPr lang="en-US" altLang="zh-CN" sz="1800" dirty="0" smtClean="0">
                <a:solidFill>
                  <a:schemeClr val="accent1"/>
                </a:solidFill>
              </a:rPr>
              <a:t>》</a:t>
            </a:r>
            <a:r>
              <a:rPr lang="zh-CN" altLang="en-US" sz="1800" dirty="0" smtClean="0">
                <a:solidFill>
                  <a:schemeClr val="accent1"/>
                </a:solidFill>
              </a:rPr>
              <a:t>重点</a:t>
            </a:r>
            <a:r>
              <a:rPr lang="en-US" altLang="zh-CN" sz="1800" dirty="0" smtClean="0">
                <a:solidFill>
                  <a:schemeClr val="accent1"/>
                </a:solidFill>
              </a:rPr>
              <a:t>5</a:t>
            </a:r>
            <a:r>
              <a:rPr lang="zh-CN" altLang="en-US" sz="1800" dirty="0" smtClean="0">
                <a:solidFill>
                  <a:schemeClr val="accent1"/>
                </a:solidFill>
              </a:rPr>
              <a:t>问</a:t>
            </a:r>
            <a:endParaRPr lang="zh-CN" altLang="en-US" sz="1800" dirty="0" smtClean="0">
              <a:solidFill>
                <a:schemeClr val="accent1"/>
              </a:solidFill>
            </a:endParaRPr>
          </a:p>
        </p:txBody>
      </p:sp>
      <p:sp>
        <p:nvSpPr>
          <p:cNvPr id="2" name="五角星 1"/>
          <p:cNvSpPr/>
          <p:nvPr userDrawn="1"/>
        </p:nvSpPr>
        <p:spPr>
          <a:xfrm>
            <a:off x="381000" y="440844"/>
            <a:ext cx="273133" cy="273133"/>
          </a:xfrm>
          <a:prstGeom prst="star5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0" name="图片 19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00"/>
          <a:stretch>
            <a:fillRect/>
          </a:stretch>
        </p:blipFill>
        <p:spPr>
          <a:xfrm flipH="1">
            <a:off x="0" y="4705350"/>
            <a:ext cx="91440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节标题">
    <p:bg>
      <p:bgPr>
        <a:solidFill>
          <a:srgbClr val="FFFE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69880" y="429729"/>
            <a:ext cx="34163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800" dirty="0" smtClean="0">
                <a:solidFill>
                  <a:schemeClr val="accent1"/>
                </a:solidFill>
              </a:rPr>
              <a:t>《</a:t>
            </a:r>
            <a:r>
              <a:rPr lang="zh-CN" altLang="en-US" sz="1800" dirty="0" smtClean="0">
                <a:solidFill>
                  <a:schemeClr val="accent1"/>
                </a:solidFill>
              </a:rPr>
              <a:t>干部任用条例</a:t>
            </a:r>
            <a:r>
              <a:rPr lang="en-US" altLang="zh-CN" sz="1800" dirty="0" smtClean="0">
                <a:solidFill>
                  <a:schemeClr val="accent1"/>
                </a:solidFill>
              </a:rPr>
              <a:t>》</a:t>
            </a:r>
            <a:r>
              <a:rPr lang="zh-CN" altLang="en-US" sz="1800" dirty="0" smtClean="0">
                <a:solidFill>
                  <a:schemeClr val="accent1"/>
                </a:solidFill>
              </a:rPr>
              <a:t>全文逐条解读</a:t>
            </a:r>
            <a:endParaRPr lang="zh-CN" altLang="en-US" sz="1800" dirty="0" smtClean="0">
              <a:solidFill>
                <a:schemeClr val="accent1"/>
              </a:solidFill>
            </a:endParaRPr>
          </a:p>
        </p:txBody>
      </p:sp>
      <p:sp>
        <p:nvSpPr>
          <p:cNvPr id="2" name="五角星 1"/>
          <p:cNvSpPr/>
          <p:nvPr userDrawn="1"/>
        </p:nvSpPr>
        <p:spPr>
          <a:xfrm>
            <a:off x="381000" y="440844"/>
            <a:ext cx="273133" cy="273133"/>
          </a:xfrm>
          <a:prstGeom prst="star5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0" name="图片 19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00"/>
          <a:stretch>
            <a:fillRect/>
          </a:stretch>
        </p:blipFill>
        <p:spPr>
          <a:xfrm flipH="1">
            <a:off x="0" y="4705350"/>
            <a:ext cx="91440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节标题">
    <p:bg>
      <p:bgPr>
        <a:solidFill>
          <a:srgbClr val="FFFE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00"/>
          <a:stretch>
            <a:fillRect/>
          </a:stretch>
        </p:blipFill>
        <p:spPr>
          <a:xfrm flipH="1">
            <a:off x="0" y="4705350"/>
            <a:ext cx="91440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2CC75-8280-4D50-8556-C2874ADEF92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0E77-D57C-49F8-ADC2-FB99C50EBC2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节标题">
    <p:bg>
      <p:bgPr>
        <a:solidFill>
          <a:srgbClr val="FFFE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533400" y="338893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800" dirty="0" smtClean="0">
                <a:solidFill>
                  <a:schemeClr val="accent1"/>
                </a:solidFill>
              </a:rPr>
              <a:t>党性原则的基本内涵</a:t>
            </a:r>
            <a:endParaRPr lang="zh-CN" altLang="en-US" sz="1800" dirty="0" smtClean="0">
              <a:solidFill>
                <a:schemeClr val="accent1"/>
              </a:solidFill>
            </a:endParaRPr>
          </a:p>
        </p:txBody>
      </p:sp>
      <p:sp>
        <p:nvSpPr>
          <p:cNvPr id="2" name="五角星 1"/>
          <p:cNvSpPr/>
          <p:nvPr userDrawn="1"/>
        </p:nvSpPr>
        <p:spPr>
          <a:xfrm>
            <a:off x="290333" y="338412"/>
            <a:ext cx="289367" cy="289367"/>
          </a:xfrm>
          <a:prstGeom prst="star5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0">
        <p15:prstTrans prst="fallOve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节标题">
    <p:bg>
      <p:bgPr>
        <a:solidFill>
          <a:srgbClr val="FFFE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533400" y="338893"/>
            <a:ext cx="3877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800" dirty="0" smtClean="0">
                <a:solidFill>
                  <a:schemeClr val="accent1"/>
                </a:solidFill>
              </a:rPr>
              <a:t>加强党性修养是共产党员的终身课题</a:t>
            </a:r>
            <a:endParaRPr lang="zh-CN" altLang="en-US" sz="1800" dirty="0" smtClean="0">
              <a:solidFill>
                <a:schemeClr val="accent1"/>
              </a:solidFill>
            </a:endParaRPr>
          </a:p>
        </p:txBody>
      </p:sp>
      <p:sp>
        <p:nvSpPr>
          <p:cNvPr id="2" name="五角星 1"/>
          <p:cNvSpPr/>
          <p:nvPr userDrawn="1"/>
        </p:nvSpPr>
        <p:spPr>
          <a:xfrm>
            <a:off x="290333" y="338412"/>
            <a:ext cx="289367" cy="289367"/>
          </a:xfrm>
          <a:prstGeom prst="star5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0">
        <p15:prstTrans prst="fallOve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70013"/>
            <a:ext cx="7886700" cy="3262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EB1B6A-AEF1-4ACD-BD61-958570690F5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CB991-6BD3-42F2-8A94-1903E9425430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mc:AlternateContent xmlns:mc="http://schemas.openxmlformats.org/markup-compatibility/2006">
    <mc:Choice xmlns:p14="http://schemas.microsoft.com/office/powerpoint/2010/main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5.pn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7.jpeg"/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8.jpeg"/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9.jpeg"/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3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20001" y="25442"/>
            <a:ext cx="1371599" cy="1187601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-2540" y="1091565"/>
            <a:ext cx="9146540" cy="267652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b="1" kern="600" dirty="0" smtClean="0">
                <a:solidFill>
                  <a:srgbClr val="C00000"/>
                </a:solidFill>
                <a:latin typeface="+mn-ea"/>
              </a:rPr>
              <a:t>西南交通大学师德</a:t>
            </a:r>
            <a:r>
              <a:rPr lang="zh-CN" altLang="en-US" sz="3600" b="1" kern="600" dirty="0" smtClean="0">
                <a:solidFill>
                  <a:srgbClr val="C00000"/>
                </a:solidFill>
                <a:latin typeface="+mn-ea"/>
              </a:rPr>
              <a:t>师</a:t>
            </a:r>
            <a:r>
              <a:rPr lang="zh-CN" altLang="en-US" sz="3600" b="1" kern="600" dirty="0" smtClean="0">
                <a:solidFill>
                  <a:srgbClr val="C00000"/>
                </a:solidFill>
                <a:latin typeface="+mn-ea"/>
              </a:rPr>
              <a:t>风建设</a:t>
            </a:r>
            <a:endParaRPr lang="en-US" altLang="zh-CN" sz="3600" b="1" kern="600" dirty="0" smtClean="0">
              <a:solidFill>
                <a:srgbClr val="C00000"/>
              </a:solidFill>
              <a:latin typeface="+mn-ea"/>
            </a:endParaRPr>
          </a:p>
          <a:p>
            <a:pPr algn="ctr">
              <a:lnSpc>
                <a:spcPct val="150000"/>
              </a:lnSpc>
            </a:pPr>
            <a:r>
              <a:rPr lang="zh-CN" altLang="en-US" sz="3600" b="1" kern="600" dirty="0" smtClean="0">
                <a:solidFill>
                  <a:srgbClr val="C00000"/>
                </a:solidFill>
                <a:latin typeface="+mn-ea"/>
              </a:rPr>
              <a:t>典型</a:t>
            </a:r>
            <a:r>
              <a:rPr lang="zh-CN" altLang="en-US" sz="3600" b="1" kern="600" dirty="0">
                <a:solidFill>
                  <a:srgbClr val="C00000"/>
                </a:solidFill>
                <a:latin typeface="+mn-ea"/>
              </a:rPr>
              <a:t>案例</a:t>
            </a:r>
            <a:r>
              <a:rPr lang="zh-CN" altLang="en-US" sz="3600" b="1" kern="600" dirty="0" smtClean="0">
                <a:solidFill>
                  <a:srgbClr val="C00000"/>
                </a:solidFill>
                <a:latin typeface="+mn-ea"/>
              </a:rPr>
              <a:t>警示教育</a:t>
            </a:r>
            <a:endParaRPr lang="en-US" altLang="zh-CN" sz="3600" b="1" kern="600" dirty="0" smtClean="0">
              <a:solidFill>
                <a:srgbClr val="C00000"/>
              </a:solidFill>
              <a:latin typeface="+mn-ea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000" b="1" kern="600" dirty="0" smtClean="0">
                <a:solidFill>
                  <a:srgbClr val="C00000"/>
                </a:solidFill>
                <a:latin typeface="+mn-ea"/>
              </a:rPr>
              <a:t>                                      </a:t>
            </a:r>
            <a:endParaRPr lang="en-US" altLang="zh-CN" sz="2000" b="1" kern="600" dirty="0" smtClean="0">
              <a:solidFill>
                <a:srgbClr val="C00000"/>
              </a:solidFill>
              <a:latin typeface="+mn-ea"/>
            </a:endParaRPr>
          </a:p>
          <a:p>
            <a:pPr algn="ctr">
              <a:lnSpc>
                <a:spcPct val="150000"/>
              </a:lnSpc>
            </a:pPr>
            <a:r>
              <a:rPr lang="en-US" altLang="zh-CN" sz="2000" b="1" kern="600" dirty="0">
                <a:solidFill>
                  <a:srgbClr val="C00000"/>
                </a:solidFill>
                <a:latin typeface="+mn-ea"/>
              </a:rPr>
              <a:t> </a:t>
            </a:r>
            <a:r>
              <a:rPr lang="en-US" altLang="zh-CN" sz="2000" b="1" kern="600" dirty="0" smtClean="0">
                <a:solidFill>
                  <a:srgbClr val="C00000"/>
                </a:solidFill>
                <a:latin typeface="+mn-ea"/>
              </a:rPr>
              <a:t>                                 </a:t>
            </a:r>
            <a:r>
              <a:rPr lang="zh-CN" altLang="en-US" sz="2000" b="1" kern="600" dirty="0" smtClean="0">
                <a:latin typeface="+mn-ea"/>
              </a:rPr>
              <a:t>校纪委办公室制作</a:t>
            </a:r>
            <a:endParaRPr lang="zh-CN" altLang="en-US" sz="2000" b="1" kern="600" dirty="0">
              <a:latin typeface="+mn-ea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00728">
            <a:off x="6621453" y="3476146"/>
            <a:ext cx="2525594" cy="1317966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09708"/>
            <a:ext cx="668281" cy="685608"/>
          </a:xfrm>
          <a:prstGeom prst="rect">
            <a:avLst/>
          </a:prstGeom>
        </p:spPr>
      </p:pic>
      <p:pic>
        <p:nvPicPr>
          <p:cNvPr id="5" name="图片 4" descr="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8870" y="3648710"/>
            <a:ext cx="4363720" cy="1007745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-2540" y="4657090"/>
            <a:ext cx="9146540" cy="484505"/>
          </a:xfrm>
          <a:prstGeom prst="rect">
            <a:avLst/>
          </a:prstGeom>
          <a:solidFill>
            <a:srgbClr val="B31A20"/>
          </a:solidFill>
          <a:ln>
            <a:solidFill>
              <a:srgbClr val="FEFD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  <p:bldLst>
      <p:bldP spid="5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1"/>
          <a:srcRect/>
          <a:stretch>
            <a:fillRect/>
          </a:stretch>
        </p:blipFill>
        <p:spPr>
          <a:xfrm>
            <a:off x="635" y="3943350"/>
            <a:ext cx="9143365" cy="119634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381000" y="666750"/>
            <a:ext cx="8220710" cy="41601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1600" dirty="0"/>
              <a:t>       </a:t>
            </a:r>
            <a:endParaRPr lang="zh-CN" altLang="en-US" sz="1600" dirty="0"/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20001" y="25442"/>
            <a:ext cx="1371599" cy="1187601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09708"/>
            <a:ext cx="668281" cy="685608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2841" y="655027"/>
            <a:ext cx="5791200" cy="38983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1"/>
          <a:srcRect/>
          <a:stretch>
            <a:fillRect/>
          </a:stretch>
        </p:blipFill>
        <p:spPr>
          <a:xfrm>
            <a:off x="635" y="3943350"/>
            <a:ext cx="9143365" cy="119634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1143000" y="666750"/>
            <a:ext cx="6705600" cy="64633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 fontAlgn="auto">
              <a:lnSpc>
                <a:spcPct val="150000"/>
              </a:lnSpc>
            </a:pPr>
            <a:r>
              <a:rPr lang="en-US" altLang="zh-CN" sz="1600" dirty="0"/>
              <a:t>       </a:t>
            </a:r>
            <a:r>
              <a:rPr lang="zh-CN" altLang="en-US" sz="2400" b="1" dirty="0" smtClean="0"/>
              <a:t>“四有”好老师标准</a:t>
            </a:r>
            <a:endParaRPr lang="zh-CN" altLang="en-US" sz="1600" dirty="0"/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20001" y="25442"/>
            <a:ext cx="1371599" cy="1187601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09708"/>
            <a:ext cx="668281" cy="685608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733" y="1382309"/>
            <a:ext cx="5527167" cy="31051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1"/>
          <a:srcRect/>
          <a:stretch>
            <a:fillRect/>
          </a:stretch>
        </p:blipFill>
        <p:spPr>
          <a:xfrm>
            <a:off x="635" y="3943350"/>
            <a:ext cx="9143365" cy="119634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381000" y="895316"/>
            <a:ext cx="8220710" cy="427809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1600" dirty="0"/>
              <a:t>       </a:t>
            </a:r>
            <a:r>
              <a:rPr lang="zh-CN" altLang="en-US" sz="1600" dirty="0"/>
              <a:t>为深入贯彻习近平新时代中国特色社会主义思想和党的十九大精神，深入贯彻落实全国教育大会精神，扎实推进《中共中央 国务院关于全面深化新时代教师队伍建设改革的意见》的实施，进一步加强师德师风建设，教育部研究制定了《新时代高校教师职业行为十项准则》。</a:t>
            </a:r>
            <a:endParaRPr lang="en-US" altLang="zh-CN" sz="1600" dirty="0"/>
          </a:p>
          <a:p>
            <a:pPr>
              <a:lnSpc>
                <a:spcPct val="150000"/>
              </a:lnSpc>
            </a:pPr>
            <a:r>
              <a:rPr lang="zh-CN" altLang="en-US" sz="1600" dirty="0" smtClean="0"/>
              <a:t>                          一</a:t>
            </a:r>
            <a:r>
              <a:rPr lang="zh-CN" altLang="en-US" sz="1600" dirty="0"/>
              <a:t>、坚定政治方向</a:t>
            </a:r>
            <a:r>
              <a:rPr lang="zh-CN" altLang="en-US" sz="1600" dirty="0" smtClean="0"/>
              <a:t>。                    六</a:t>
            </a:r>
            <a:r>
              <a:rPr lang="zh-CN" altLang="en-US" sz="1600" dirty="0"/>
              <a:t>、坚持言行雅正。</a:t>
            </a:r>
            <a:endParaRPr lang="en-US" altLang="zh-CN" sz="1600" dirty="0" smtClean="0"/>
          </a:p>
          <a:p>
            <a:pPr>
              <a:lnSpc>
                <a:spcPct val="150000"/>
              </a:lnSpc>
            </a:pPr>
            <a:r>
              <a:rPr lang="zh-CN" altLang="en-US" sz="1600" dirty="0" smtClean="0"/>
              <a:t>                          二</a:t>
            </a:r>
            <a:r>
              <a:rPr lang="zh-CN" altLang="en-US" sz="1600" dirty="0"/>
              <a:t>、自觉爱国守法</a:t>
            </a:r>
            <a:r>
              <a:rPr lang="zh-CN" altLang="en-US" sz="1600" dirty="0" smtClean="0"/>
              <a:t>。                    七</a:t>
            </a:r>
            <a:r>
              <a:rPr lang="zh-CN" altLang="en-US" sz="1600" dirty="0"/>
              <a:t>、遵守学术规范。</a:t>
            </a:r>
            <a:endParaRPr lang="en-US" altLang="zh-CN" sz="1600" dirty="0" smtClean="0"/>
          </a:p>
          <a:p>
            <a:pPr>
              <a:lnSpc>
                <a:spcPct val="150000"/>
              </a:lnSpc>
            </a:pPr>
            <a:r>
              <a:rPr lang="zh-CN" altLang="en-US" sz="1600" dirty="0" smtClean="0"/>
              <a:t>                          三</a:t>
            </a:r>
            <a:r>
              <a:rPr lang="zh-CN" altLang="en-US" sz="1600" dirty="0"/>
              <a:t>、传播优秀文化</a:t>
            </a:r>
            <a:r>
              <a:rPr lang="zh-CN" altLang="en-US" sz="1600" dirty="0" smtClean="0"/>
              <a:t>。                    八</a:t>
            </a:r>
            <a:r>
              <a:rPr lang="zh-CN" altLang="en-US" sz="1600" dirty="0"/>
              <a:t>、秉持公平诚信。</a:t>
            </a:r>
            <a:endParaRPr lang="en-US" altLang="zh-CN" sz="1600" dirty="0" smtClean="0"/>
          </a:p>
          <a:p>
            <a:pPr>
              <a:lnSpc>
                <a:spcPct val="150000"/>
              </a:lnSpc>
            </a:pPr>
            <a:r>
              <a:rPr lang="zh-CN" altLang="en-US" sz="1600" dirty="0" smtClean="0"/>
              <a:t>                          四</a:t>
            </a:r>
            <a:r>
              <a:rPr lang="zh-CN" altLang="en-US" sz="1600" dirty="0"/>
              <a:t>、潜心教书育人</a:t>
            </a:r>
            <a:r>
              <a:rPr lang="zh-CN" altLang="en-US" sz="1600" dirty="0" smtClean="0"/>
              <a:t>。                    九</a:t>
            </a:r>
            <a:r>
              <a:rPr lang="zh-CN" altLang="en-US" sz="1600" dirty="0"/>
              <a:t>、坚守廉洁自律。</a:t>
            </a:r>
            <a:endParaRPr lang="en-US" altLang="zh-CN" sz="1600" dirty="0" smtClean="0"/>
          </a:p>
          <a:p>
            <a:pPr>
              <a:lnSpc>
                <a:spcPct val="150000"/>
              </a:lnSpc>
            </a:pPr>
            <a:r>
              <a:rPr lang="zh-CN" altLang="en-US" sz="1600" dirty="0" smtClean="0"/>
              <a:t>                          五</a:t>
            </a:r>
            <a:r>
              <a:rPr lang="zh-CN" altLang="en-US" sz="1600" dirty="0"/>
              <a:t>、关心爱护学生</a:t>
            </a:r>
            <a:r>
              <a:rPr lang="zh-CN" altLang="en-US" sz="1600" dirty="0" smtClean="0"/>
              <a:t>。                    十</a:t>
            </a:r>
            <a:r>
              <a:rPr lang="zh-CN" altLang="en-US" sz="1600" dirty="0"/>
              <a:t>、积极奉献</a:t>
            </a:r>
            <a:r>
              <a:rPr lang="zh-CN" altLang="en-US" sz="1600" dirty="0" smtClean="0"/>
              <a:t>社会。</a:t>
            </a:r>
            <a:endParaRPr lang="zh-CN" altLang="en-US" sz="1600" dirty="0"/>
          </a:p>
          <a:p>
            <a:endParaRPr lang="zh-CN" altLang="en-US" sz="1600" dirty="0"/>
          </a:p>
          <a:p>
            <a:endParaRPr lang="zh-CN" altLang="en-US" sz="1600" dirty="0"/>
          </a:p>
          <a:p>
            <a:pPr fontAlgn="auto">
              <a:lnSpc>
                <a:spcPct val="150000"/>
              </a:lnSpc>
            </a:pPr>
            <a:endParaRPr lang="zh-CN" altLang="en-US" sz="1600" dirty="0"/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20001" y="25442"/>
            <a:ext cx="1371599" cy="1187601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09708"/>
            <a:ext cx="668281" cy="68560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1"/>
          <a:srcRect/>
          <a:stretch>
            <a:fillRect/>
          </a:stretch>
        </p:blipFill>
        <p:spPr>
          <a:xfrm>
            <a:off x="635" y="3943350"/>
            <a:ext cx="9143365" cy="119634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762000" y="1585778"/>
            <a:ext cx="7391400" cy="286232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endParaRPr lang="en-US" altLang="zh-CN" sz="1500" dirty="0" smtClean="0"/>
          </a:p>
          <a:p>
            <a:pPr fontAlgn="auto">
              <a:lnSpc>
                <a:spcPct val="150000"/>
              </a:lnSpc>
            </a:pPr>
            <a:r>
              <a:rPr lang="zh-CN" altLang="en-US" sz="1500" b="1" dirty="0" smtClean="0">
                <a:solidFill>
                  <a:srgbClr val="FF0000"/>
                </a:solidFill>
              </a:rPr>
              <a:t>首先</a:t>
            </a:r>
            <a:r>
              <a:rPr lang="zh-CN" altLang="en-US" sz="1500" b="1" dirty="0">
                <a:solidFill>
                  <a:srgbClr val="FF0000"/>
                </a:solidFill>
              </a:rPr>
              <a:t>，</a:t>
            </a:r>
            <a:r>
              <a:rPr lang="zh-CN" altLang="en-US" sz="1500" dirty="0"/>
              <a:t>准则是结合新时代、新要求、新形势、新问题制定的教师职业行为规范，既有正面倡导、高线追求，也有负面禁止、底线要求，是对之前教师职业道德规范和“十条红线”、“红七条”等师德底线的继承和发展</a:t>
            </a:r>
            <a:r>
              <a:rPr lang="zh-CN" altLang="en-US" sz="1500" dirty="0" smtClean="0"/>
              <a:t>。</a:t>
            </a:r>
            <a:endParaRPr lang="en-US" altLang="zh-CN" sz="1500" dirty="0" smtClean="0"/>
          </a:p>
          <a:p>
            <a:pPr fontAlgn="auto">
              <a:lnSpc>
                <a:spcPct val="150000"/>
              </a:lnSpc>
            </a:pPr>
            <a:r>
              <a:rPr lang="zh-CN" altLang="en-US" sz="1500" b="1" dirty="0" smtClean="0">
                <a:solidFill>
                  <a:srgbClr val="FF0000"/>
                </a:solidFill>
              </a:rPr>
              <a:t>其次</a:t>
            </a:r>
            <a:r>
              <a:rPr lang="zh-CN" altLang="en-US" sz="1500" b="1" dirty="0">
                <a:solidFill>
                  <a:srgbClr val="FF0000"/>
                </a:solidFill>
              </a:rPr>
              <a:t>，</a:t>
            </a:r>
            <a:r>
              <a:rPr lang="zh-CN" altLang="en-US" sz="1500" dirty="0"/>
              <a:t>准则规范的不仅是教师职业道德行为，还对教师提高政治素质、传播优秀文化、积极奉献社会等方面提出要求</a:t>
            </a:r>
            <a:r>
              <a:rPr lang="zh-CN" altLang="en-US" sz="1500" dirty="0" smtClean="0"/>
              <a:t>。</a:t>
            </a:r>
            <a:endParaRPr lang="en-US" altLang="zh-CN" sz="1500" dirty="0" smtClean="0"/>
          </a:p>
          <a:p>
            <a:pPr fontAlgn="auto">
              <a:lnSpc>
                <a:spcPct val="150000"/>
              </a:lnSpc>
            </a:pPr>
            <a:r>
              <a:rPr lang="zh-CN" altLang="en-US" sz="1500" b="1" dirty="0" smtClean="0">
                <a:solidFill>
                  <a:srgbClr val="FF0000"/>
                </a:solidFill>
              </a:rPr>
              <a:t>再次</a:t>
            </a:r>
            <a:r>
              <a:rPr lang="zh-CN" altLang="en-US" sz="1500" b="1" dirty="0">
                <a:solidFill>
                  <a:srgbClr val="FF0000"/>
                </a:solidFill>
              </a:rPr>
              <a:t>，</a:t>
            </a:r>
            <a:r>
              <a:rPr lang="zh-CN" altLang="en-US" sz="1500" dirty="0"/>
              <a:t>准则是原则性规定，此前制定的“红七条”等以及严禁教师违规收受学生及家长礼品礼金、严禁学校和在职教师有偿补课的规定与准则结合执行。</a:t>
            </a:r>
            <a:endParaRPr lang="zh-CN" altLang="en-US" sz="1500" dirty="0"/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20001" y="25442"/>
            <a:ext cx="1371599" cy="1187601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09708"/>
            <a:ext cx="668281" cy="685608"/>
          </a:xfrm>
          <a:prstGeom prst="rect">
            <a:avLst/>
          </a:prstGeom>
        </p:spPr>
      </p:pic>
      <p:sp>
        <p:nvSpPr>
          <p:cNvPr id="6" name="横卷形 5"/>
          <p:cNvSpPr/>
          <p:nvPr/>
        </p:nvSpPr>
        <p:spPr>
          <a:xfrm>
            <a:off x="1219199" y="620787"/>
            <a:ext cx="6324601" cy="1200940"/>
          </a:xfrm>
          <a:prstGeom prst="horizontalScroll">
            <a:avLst>
              <a:gd name="adj" fmla="val 14261"/>
            </a:avLst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lnSpc>
                <a:spcPct val="150000"/>
              </a:lnSpc>
            </a:pPr>
            <a:r>
              <a:rPr lang="zh-CN" altLang="en-US" b="1" dirty="0"/>
              <a:t>教育部出台的高校教师职业道德规范和师德“十条红线”、“红七条” 之间的</a:t>
            </a:r>
            <a:r>
              <a:rPr lang="zh-CN" altLang="en-US" b="1" dirty="0" smtClean="0"/>
              <a:t>关系</a:t>
            </a:r>
            <a:endParaRPr lang="en-US" altLang="zh-CN" b="1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1"/>
          <a:srcRect/>
          <a:stretch>
            <a:fillRect/>
          </a:stretch>
        </p:blipFill>
        <p:spPr>
          <a:xfrm>
            <a:off x="635" y="3943350"/>
            <a:ext cx="9143365" cy="119634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685800" y="1088228"/>
            <a:ext cx="7534910" cy="267765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1600" dirty="0" smtClean="0"/>
              <a:t>       长期以来</a:t>
            </a:r>
            <a:r>
              <a:rPr lang="zh-CN" altLang="en-US" sz="1600" dirty="0"/>
              <a:t>，广大教师牢记使命、不忘初心，爱岗敬业、教书育人，改革创新、服务社会，作出了重大贡献，党和国家高度肯定，学生、家长和社会普遍尊重</a:t>
            </a:r>
            <a:r>
              <a:rPr lang="zh-CN" altLang="en-US" sz="1600" dirty="0" smtClean="0"/>
              <a:t>。</a:t>
            </a:r>
            <a:endParaRPr lang="en-US" altLang="zh-CN" sz="1600" dirty="0" smtClean="0"/>
          </a:p>
          <a:p>
            <a:pPr fontAlgn="auto">
              <a:lnSpc>
                <a:spcPct val="150000"/>
              </a:lnSpc>
            </a:pPr>
            <a:r>
              <a:rPr lang="en-US" altLang="zh-CN" sz="1600" b="1" dirty="0">
                <a:solidFill>
                  <a:srgbClr val="FF0000"/>
                </a:solidFill>
              </a:rPr>
              <a:t> </a:t>
            </a:r>
            <a:r>
              <a:rPr lang="en-US" altLang="zh-CN" sz="1600" b="1" dirty="0" smtClean="0">
                <a:solidFill>
                  <a:srgbClr val="FF0000"/>
                </a:solidFill>
              </a:rPr>
              <a:t>      </a:t>
            </a:r>
            <a:r>
              <a:rPr lang="zh-CN" altLang="en-US" sz="1600" b="1" dirty="0" smtClean="0">
                <a:solidFill>
                  <a:srgbClr val="FF0000"/>
                </a:solidFill>
              </a:rPr>
              <a:t>但是</a:t>
            </a:r>
            <a:r>
              <a:rPr lang="zh-CN" altLang="en-US" sz="1600" dirty="0"/>
              <a:t>，也有个别教师放松自我要求，不能认真履职尽责，甚至出现严重违反师德行为，损害教师队伍整体形象。</a:t>
            </a:r>
            <a:endParaRPr lang="zh-CN" altLang="en-US" sz="1600" dirty="0"/>
          </a:p>
          <a:p>
            <a:pPr fontAlgn="auto">
              <a:lnSpc>
                <a:spcPct val="150000"/>
              </a:lnSpc>
            </a:pPr>
            <a:r>
              <a:rPr lang="zh-CN" altLang="en-US" sz="1600" dirty="0"/>
              <a:t> </a:t>
            </a:r>
            <a:r>
              <a:rPr lang="en-US" altLang="zh-CN" sz="1600" dirty="0"/>
              <a:t>      </a:t>
            </a:r>
            <a:r>
              <a:rPr lang="zh-CN" altLang="en-US" sz="1600" dirty="0"/>
              <a:t>制定教师职业行为准则，明确新时代教师职业规范，针对主要问题、突出问题划定基本底线，是对广大教师的警示提醒和严管厚爱，是深化师德师风建设，造就政治素质过硬、业务能力精湛、育人水平高超的高素质教师队伍的关键之举。</a:t>
            </a:r>
            <a:endParaRPr lang="zh-CN" altLang="en-US" sz="1600" dirty="0"/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20001" y="25442"/>
            <a:ext cx="1371599" cy="1187601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09708"/>
            <a:ext cx="668281" cy="68560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横卷形 2"/>
          <p:cNvSpPr/>
          <p:nvPr/>
        </p:nvSpPr>
        <p:spPr>
          <a:xfrm>
            <a:off x="2819400" y="1547796"/>
            <a:ext cx="3007360" cy="752475"/>
          </a:xfrm>
          <a:prstGeom prst="horizontalScroll">
            <a:avLst>
              <a:gd name="adj" fmla="val 14261"/>
            </a:avLst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lnSpc>
                <a:spcPct val="150000"/>
              </a:lnSpc>
            </a:pPr>
            <a:r>
              <a:rPr lang="zh-CN" altLang="en-US" sz="2000" b="1" kern="600" dirty="0">
                <a:solidFill>
                  <a:schemeClr val="bg1"/>
                </a:solidFill>
                <a:latin typeface="+mn-ea"/>
                <a:sym typeface="+mn-ea"/>
              </a:rPr>
              <a:t>一</a:t>
            </a:r>
            <a:r>
              <a:rPr lang="zh-CN" altLang="en-US" sz="2000" b="1" kern="600" dirty="0" smtClean="0">
                <a:solidFill>
                  <a:schemeClr val="bg1"/>
                </a:solidFill>
                <a:latin typeface="+mn-ea"/>
                <a:sym typeface="+mn-ea"/>
              </a:rPr>
              <a:t>、失德失范典型</a:t>
            </a:r>
            <a:r>
              <a:rPr lang="zh-CN" altLang="en-US" sz="2000" b="1" kern="600" dirty="0" smtClean="0">
                <a:solidFill>
                  <a:schemeClr val="bg1"/>
                </a:solidFill>
                <a:latin typeface="+mn-ea"/>
                <a:sym typeface="+mn-ea"/>
              </a:rPr>
              <a:t>案例</a:t>
            </a:r>
            <a:endParaRPr lang="zh-CN" altLang="en-US" sz="2000" b="1" kern="600" dirty="0">
              <a:solidFill>
                <a:schemeClr val="bg1"/>
              </a:solidFill>
              <a:latin typeface="+mn-ea"/>
              <a:sym typeface="+mn-ea"/>
            </a:endParaRPr>
          </a:p>
        </p:txBody>
      </p:sp>
      <p:sp>
        <p:nvSpPr>
          <p:cNvPr id="4" name="横卷形 3"/>
          <p:cNvSpPr/>
          <p:nvPr/>
        </p:nvSpPr>
        <p:spPr>
          <a:xfrm>
            <a:off x="2818765" y="2538396"/>
            <a:ext cx="3007360" cy="752475"/>
          </a:xfrm>
          <a:prstGeom prst="horizontalScroll">
            <a:avLst>
              <a:gd name="adj" fmla="val 14261"/>
            </a:avLst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lnSpc>
                <a:spcPct val="150000"/>
              </a:lnSpc>
            </a:pPr>
            <a:r>
              <a:rPr lang="zh-CN" altLang="en-US" sz="2000" b="1" kern="600" dirty="0">
                <a:solidFill>
                  <a:schemeClr val="bg1"/>
                </a:solidFill>
                <a:latin typeface="+mn-ea"/>
                <a:sym typeface="+mn-ea"/>
              </a:rPr>
              <a:t>二</a:t>
            </a:r>
            <a:r>
              <a:rPr lang="zh-CN" altLang="en-US" sz="2000" b="1" kern="600" dirty="0" smtClean="0">
                <a:solidFill>
                  <a:schemeClr val="bg1"/>
                </a:solidFill>
                <a:latin typeface="+mn-ea"/>
                <a:sym typeface="+mn-ea"/>
              </a:rPr>
              <a:t>、启示</a:t>
            </a:r>
            <a:endParaRPr lang="zh-CN" altLang="en-US" sz="2000" b="1" kern="600" dirty="0">
              <a:solidFill>
                <a:schemeClr val="bg1"/>
              </a:solidFill>
              <a:latin typeface="+mn-ea"/>
              <a:sym typeface="+mn-ea"/>
            </a:endParaRP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20001" y="25442"/>
            <a:ext cx="1371599" cy="1187601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09708"/>
            <a:ext cx="668281" cy="68560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635" y="3943350"/>
            <a:ext cx="9143365" cy="11963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20001" y="25442"/>
            <a:ext cx="1371599" cy="1187601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09708"/>
            <a:ext cx="668281" cy="68560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635" y="3943350"/>
            <a:ext cx="9143365" cy="119634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0" y="491699"/>
            <a:ext cx="4572001" cy="403077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0055" y="1339850"/>
            <a:ext cx="7941945" cy="26797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2019年，张某某多次要求研究生为其担任法定代表人的公司从事运送货物、分装溶剂、担任客服、处理财务等工作，且在日常指导学生过程中方式方法不当、简单粗暴，有辱骂侮辱学生的言行。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张某某的行为严重违反了《新时代高校教师职业行为十项准则》第五项规定，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关心爱护学生。严慈相济，诲人不倦，真心关爱学生，严格要求学生，做学生良师益友不得要求学生从事与教学、科研、社会服务无关的事宜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”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事发后，根据《教师资格条例》《教育部关于高校教师师德失范行为处理的指导意见》等相关规定，给予</a:t>
            </a:r>
            <a:r>
              <a:rPr lang="zh-CN" altLang="en-US" sz="1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张某某取消研究生导师资格、撤销专业技术职务、解除人事聘用合同的处理；撤销其教师资格，收缴教师资格证书，将其列入教师资格限制库，5年内不得重新取得教师资格。</a:t>
            </a:r>
            <a:endParaRPr lang="zh-CN" altLang="en-US" sz="1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5" name="横卷形 4"/>
          <p:cNvSpPr/>
          <p:nvPr/>
        </p:nvSpPr>
        <p:spPr>
          <a:xfrm>
            <a:off x="437515" y="209550"/>
            <a:ext cx="8233410" cy="1130300"/>
          </a:xfrm>
          <a:prstGeom prst="horizontalScroll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lnSpc>
                <a:spcPct val="150000"/>
              </a:lnSpc>
            </a:pPr>
            <a:r>
              <a:rPr lang="zh-CN" altLang="en-US" b="1">
                <a:solidFill>
                  <a:schemeClr val="bg1"/>
                </a:solidFill>
                <a:sym typeface="+mn-ea"/>
              </a:rPr>
              <a:t>案例一、南京邮电大学教师张某某要求学生从事与教学、科研、社会服务无关的事宜问题</a:t>
            </a:r>
            <a:endParaRPr lang="zh-CN" altLang="en-US" b="1">
              <a:solidFill>
                <a:schemeClr val="bg1"/>
              </a:solidFill>
              <a:sym typeface="+mn-ea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1"/>
          <a:srcRect/>
          <a:stretch>
            <a:fillRect/>
          </a:stretch>
        </p:blipFill>
        <p:spPr>
          <a:xfrm>
            <a:off x="635" y="3947160"/>
            <a:ext cx="9143365" cy="11963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660082" y="1428750"/>
            <a:ext cx="7785100" cy="27686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dirty="0"/>
              <a:t>     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2020年8月30日，侯某某借约学生到其办公室讨论问题为由，对该生实施了骚扰行为。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侯某某的行为违反了《新时代高校教师职业行为十项准则》第六项规定，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坚持言行雅正，为人师表，以身作则，举止文明，作风正派，自重自爱，不得与学生发生任何不正当关系，严禁任何形式的猥亵、性骚扰行为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”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事发后，根据《教育部关于高校教师师德失范行为处理的指导意见》等相关规定，给予</a:t>
            </a:r>
            <a:r>
              <a:rPr lang="zh-CN" altLang="en-US" sz="1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侯某某调离教师岗位、撤销文学院博士后管理工作办公室主任职务、取消硕士研究生导师资格的处理；撤销其教师资格，收缴教师资格证书，将其列入教师资格限制库，5年内不得重新取得教师资格。文学院党政负责人向学校党委作出深刻检讨。</a:t>
            </a:r>
            <a:endParaRPr lang="zh-CN" altLang="en-US" sz="1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" name="横卷形 7"/>
          <p:cNvSpPr/>
          <p:nvPr/>
        </p:nvSpPr>
        <p:spPr>
          <a:xfrm>
            <a:off x="424815" y="211455"/>
            <a:ext cx="8255635" cy="1136650"/>
          </a:xfrm>
          <a:prstGeom prst="horizontalScroll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lnSpc>
                <a:spcPct val="150000"/>
              </a:lnSpc>
            </a:pPr>
            <a:r>
              <a:rPr lang="zh-CN" altLang="en-US" b="1">
                <a:solidFill>
                  <a:schemeClr val="bg1"/>
                </a:solidFill>
                <a:sym typeface="+mn-ea"/>
              </a:rPr>
              <a:t>案例二、</a:t>
            </a:r>
            <a:r>
              <a:rPr lang="zh-CN" altLang="en-US" b="1">
                <a:sym typeface="+mn-ea"/>
              </a:rPr>
              <a:t>河南大学文学院教师侯某某性骚扰女学生问题</a:t>
            </a:r>
            <a:endParaRPr lang="zh-CN" altLang="en-US" b="1"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685800" y="1581150"/>
            <a:ext cx="7580699" cy="267765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 </a:t>
            </a:r>
            <a:r>
              <a:rPr lang="zh-CN" altLang="en-US" sz="1400" dirty="0">
                <a:sym typeface="+mn-ea"/>
              </a:rPr>
              <a:t>太原师范学院教育学院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未婚教师武某长期与已婚同事王某存在不正当交往。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 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两人的行为均违反了《新时代高校教师职业行为十项准则》第二项规定，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自觉爱国守法。忠于祖国，忠于人民，恪守宪法原则，遵守法律法规，依法履行教师职责；不得损害国家利益、社会公共利益，或违背社会公序良俗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”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 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事发后根据《中国共产党纪律处分条例》《事业单位工作人员处分暂行规定》《教育部关于高校教师师德失范行为处理的指导意见》等相关规定，给予王某</a:t>
            </a:r>
            <a:r>
              <a:rPr lang="zh-CN" altLang="en-US" sz="1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党内警告处分，给予武某行政记过处分，停止两人教学岗位工作，并取消两年内在评奖评优、职务晋升、职称评定、岗位聘用、工资晋级、干部选任、申报人才计划、申报科研项目等方面的资格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6" name="横卷形 5"/>
          <p:cNvSpPr/>
          <p:nvPr/>
        </p:nvSpPr>
        <p:spPr>
          <a:xfrm>
            <a:off x="463550" y="285750"/>
            <a:ext cx="7918451" cy="1143000"/>
          </a:xfrm>
          <a:prstGeom prst="horizontalScroll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lnSpc>
                <a:spcPct val="150000"/>
              </a:lnSpc>
            </a:pPr>
            <a:r>
              <a:rPr lang="zh-CN" altLang="en-US" b="1" dirty="0">
                <a:solidFill>
                  <a:schemeClr val="bg1"/>
                </a:solidFill>
                <a:sym typeface="+mn-ea"/>
              </a:rPr>
              <a:t>案例三、</a:t>
            </a:r>
            <a:r>
              <a:rPr lang="zh-CN" altLang="en-US" b="1" dirty="0">
                <a:sym typeface="+mn-ea"/>
              </a:rPr>
              <a:t>太原师范学院教育学院教师王某、武某不正当关系问题。</a:t>
            </a:r>
            <a:endParaRPr lang="zh-CN" altLang="en-US" b="1" dirty="0"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31202" y="1504950"/>
            <a:ext cx="7680960" cy="267765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</a:t>
            </a:r>
            <a:r>
              <a:rPr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南京大学教师梁莹违反教学纪律，敷衍教学；违反学术规范，研究生在读期间抄袭、重复发表多篇论文，使用抄袭的论文作为自己的成果，在职称申报中弄虚作假。</a:t>
            </a:r>
            <a:endParaRPr sz="14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1400" dirty="0">
                <a:sym typeface="+mn-ea"/>
              </a:rPr>
              <a:t>      </a:t>
            </a:r>
            <a:r>
              <a:rPr lang="zh-CN" altLang="en-US" sz="1400" dirty="0">
                <a:sym typeface="+mn-ea"/>
              </a:rPr>
              <a:t>梁莹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的行为违反了《新时代高校教师职业行为十项准则》第七项规定，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“</a:t>
            </a:r>
            <a:r>
              <a:rPr sz="1400" dirty="0" err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遵守学术规范</a:t>
            </a:r>
            <a:r>
              <a:rPr 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严谨治学，力戒浮躁，潜心问道，勇于探索，坚守学术良知，反对学术不端；不得抄袭剽窃、篡改侵吞他人学术成果，或滥用学术资源和学术影响</a:t>
            </a:r>
            <a:r>
              <a:rPr 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”</a:t>
            </a:r>
            <a:r>
              <a:rPr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</a:t>
            </a:r>
            <a:endParaRPr sz="14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</a:t>
            </a:r>
            <a:r>
              <a:rPr 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事发后，</a:t>
            </a:r>
            <a:r>
              <a:rPr sz="1400" dirty="0" err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学校党委</a:t>
            </a:r>
            <a:r>
              <a:rPr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(</a:t>
            </a:r>
            <a:r>
              <a:rPr sz="1400" dirty="0" err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行政</a:t>
            </a:r>
            <a:r>
              <a:rPr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)对梁莹作出</a:t>
            </a:r>
            <a:r>
              <a:rPr sz="1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党内严重警告、行政记过、取消研究生导师资格、调离教学科研岗位、终止或退出有关人才项目的处分，按程序撤销其教师资格，同时追究学校有关院系、部门及相关人员责任。</a:t>
            </a:r>
            <a:endParaRPr lang="zh-CN" altLang="en-US" sz="1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5" name="横卷形 4"/>
          <p:cNvSpPr/>
          <p:nvPr/>
        </p:nvSpPr>
        <p:spPr>
          <a:xfrm>
            <a:off x="364808" y="209550"/>
            <a:ext cx="8201025" cy="1155065"/>
          </a:xfrm>
          <a:prstGeom prst="horizontalScroll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lnSpc>
                <a:spcPct val="150000"/>
              </a:lnSpc>
            </a:pPr>
            <a:r>
              <a:rPr lang="zh-CN" altLang="en-US" b="1">
                <a:solidFill>
                  <a:schemeClr val="bg1"/>
                </a:solidFill>
                <a:sym typeface="+mn-ea"/>
              </a:rPr>
              <a:t>案例四、</a:t>
            </a:r>
            <a:r>
              <a:rPr lang="zh-CN" altLang="en-US" b="1">
                <a:sym typeface="+mn-ea"/>
              </a:rPr>
              <a:t>南京大学教师梁莹学术不端问题</a:t>
            </a:r>
            <a:endParaRPr lang="zh-CN" altLang="en-US" b="1">
              <a:sym typeface="+mn-ea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1"/>
          <a:srcRect/>
          <a:stretch>
            <a:fillRect/>
          </a:stretch>
        </p:blipFill>
        <p:spPr>
          <a:xfrm>
            <a:off x="0" y="3834765"/>
            <a:ext cx="9143365" cy="11963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横卷形 2"/>
          <p:cNvSpPr/>
          <p:nvPr/>
        </p:nvSpPr>
        <p:spPr>
          <a:xfrm>
            <a:off x="457200" y="285750"/>
            <a:ext cx="8227060" cy="1055370"/>
          </a:xfrm>
          <a:prstGeom prst="horizontalScroll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lnSpc>
                <a:spcPct val="150000"/>
              </a:lnSpc>
            </a:pPr>
            <a:r>
              <a:rPr lang="zh-CN" altLang="en-US" b="1" dirty="0">
                <a:solidFill>
                  <a:schemeClr val="bg1"/>
                </a:solidFill>
                <a:sym typeface="+mn-ea"/>
              </a:rPr>
              <a:t>案例五、</a:t>
            </a:r>
            <a:r>
              <a:rPr lang="zh-CN" altLang="en-US" b="1" dirty="0">
                <a:sym typeface="+mn-ea"/>
              </a:rPr>
              <a:t>郑州科技学院辅导员叶成与学生发生不正当关系问题</a:t>
            </a:r>
            <a:endParaRPr lang="zh-CN" altLang="en-US" b="1" dirty="0"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09600" y="1428750"/>
            <a:ext cx="7467600" cy="300082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1400" dirty="0">
                <a:sym typeface="+mn-ea"/>
              </a:rPr>
              <a:t>      </a:t>
            </a:r>
            <a:r>
              <a:rPr lang="zh-CN" altLang="en-US" sz="1400" dirty="0">
                <a:sym typeface="+mn-ea"/>
              </a:rPr>
              <a:t>郑州科技学院辅导员叶成婚后和某学生保持2年不正当性关系。</a:t>
            </a:r>
            <a:endParaRPr lang="zh-CN" altLang="en-US" sz="1400" dirty="0">
              <a:sym typeface="+mn-ea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   </a:t>
            </a:r>
            <a:r>
              <a:rPr lang="zh-CN" altLang="en-US" sz="1400" dirty="0">
                <a:sym typeface="+mn-ea"/>
              </a:rPr>
              <a:t>叶成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的行为违反了《新时代高校教师职业行为十项准则》第六、第二项规定，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“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坚持言行雅正，为人师表，以身作则，举止文明，作风正派，自重自爱，不得与学生发生任何不正当关系，严禁任何形式的猥亵、性骚扰行为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”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。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“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自觉爱国守法。忠于祖国，忠于人民，恪守宪法原则，遵守法律法规，依法履行教师职责；不得损害国家利益、社会公共利益，或违背社会公序良俗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”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。</a:t>
            </a:r>
            <a:endParaRPr lang="zh-CN" altLang="en-US" sz="1400" dirty="0">
              <a:sym typeface="+mn-ea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1400" dirty="0">
                <a:sym typeface="+mn-ea"/>
              </a:rPr>
              <a:t>      </a:t>
            </a:r>
            <a:r>
              <a:rPr lang="zh-CN" altLang="en-US" sz="1400" dirty="0">
                <a:sym typeface="+mn-ea"/>
              </a:rPr>
              <a:t>事发后，学校党委(行政)决定对</a:t>
            </a:r>
            <a:r>
              <a:rPr lang="zh-CN" altLang="en-US" sz="1400" b="1" dirty="0">
                <a:solidFill>
                  <a:srgbClr val="FF0000"/>
                </a:solidFill>
                <a:sym typeface="+mn-ea"/>
              </a:rPr>
              <a:t>叶成作出开除党籍、解除劳动合同的处理，按程序撤销其教师资格。河南省委高校工委、省教育厅决定取消郑州科技学院全年评优评先资格，并在教育系统点名通报。</a:t>
            </a:r>
            <a:endParaRPr lang="zh-CN" altLang="en-US" sz="1400" b="1" dirty="0">
              <a:solidFill>
                <a:srgbClr val="FF0000"/>
              </a:solidFill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1"/>
          <a:srcRect/>
          <a:stretch>
            <a:fillRect/>
          </a:stretch>
        </p:blipFill>
        <p:spPr>
          <a:xfrm>
            <a:off x="0" y="3943350"/>
            <a:ext cx="9143365" cy="119634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57835" y="1200150"/>
            <a:ext cx="8241030" cy="34163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1600" dirty="0"/>
              <a:t>     </a:t>
            </a:r>
            <a:r>
              <a:rPr lang="en-US" altLang="zh-CN" sz="1400" dirty="0"/>
              <a:t> </a:t>
            </a:r>
            <a:r>
              <a:rPr lang="zh-CN" altLang="en-US" sz="1400" dirty="0">
                <a:sym typeface="+mn-ea"/>
              </a:rPr>
              <a:t>湖南文理学院教师</a:t>
            </a:r>
            <a:r>
              <a:rPr lang="zh-CN" altLang="en-US" sz="1400" dirty="0"/>
              <a:t>刘某某利用担任文史与法学学院学工办副主任、辅导员、班主任等的便利，通过支付宝和微信转账方式，私自收取并侵占该校学生学杂费和班费共计77万余元。学校将刘某某案件移送公安机关立案侦查，公安机关对刘某某执行刑事拘留。</a:t>
            </a:r>
            <a:endParaRPr lang="zh-CN" altLang="en-US" sz="1400" dirty="0"/>
          </a:p>
          <a:p>
            <a:pPr fontAlgn="auto">
              <a:lnSpc>
                <a:spcPct val="150000"/>
              </a:lnSpc>
            </a:pPr>
            <a:r>
              <a:rPr lang="en-US" altLang="zh-CN" sz="1400" dirty="0"/>
              <a:t>       </a:t>
            </a:r>
            <a:r>
              <a:rPr lang="zh-CN" altLang="en-US" sz="1400" dirty="0"/>
              <a:t>由于刘某某的行为违反了《新时代高校教师职业行为十项准则》第二、第九项规定。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“</a:t>
            </a:r>
            <a:r>
              <a:rPr lang="zh-CN" altLang="en-US" sz="1400" dirty="0"/>
              <a:t>自觉爱国守法。忠于祖国，忠于人民，恪守宪法原则，遵守法律法规，依法履行教师职责；不得损害国家利益、社会公共利益，或违背社会公序良俗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“</a:t>
            </a:r>
            <a:r>
              <a:rPr lang="zh-CN" altLang="en-US" sz="1400" dirty="0"/>
              <a:t>。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“</a:t>
            </a:r>
            <a:r>
              <a:rPr lang="zh-CN" altLang="en-US" sz="1400" dirty="0"/>
              <a:t>坚守廉洁自律。严于律己，清廉从教；不得索要、收受学生及家长财物，不得参加由学生及家长付费的宴请、旅游、娱乐休闲等活动，或利用家长资源谋取私利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“</a:t>
            </a:r>
            <a:r>
              <a:rPr lang="zh-CN" altLang="en-US" sz="1400" dirty="0"/>
              <a:t>。</a:t>
            </a:r>
            <a:r>
              <a:rPr lang="en-US" altLang="zh-CN" sz="1400" dirty="0"/>
              <a:t>           </a:t>
            </a:r>
            <a:endParaRPr lang="en-US" altLang="zh-CN" sz="1400" dirty="0"/>
          </a:p>
          <a:p>
            <a:pPr fontAlgn="auto">
              <a:lnSpc>
                <a:spcPct val="150000"/>
              </a:lnSpc>
            </a:pPr>
            <a:r>
              <a:rPr lang="en-US" altLang="zh-CN" sz="1400" dirty="0"/>
              <a:t>       </a:t>
            </a:r>
            <a:r>
              <a:rPr lang="zh-CN" altLang="en-US" sz="1400" dirty="0"/>
              <a:t>事发后，根据《中国共产党纪律处分条例》《教育部关于高校教师师德失范行为处理的指导意见》，给予刘某某</a:t>
            </a:r>
            <a:r>
              <a:rPr lang="zh-CN" altLang="en-US" sz="1400" b="1" dirty="0">
                <a:solidFill>
                  <a:srgbClr val="FF0000"/>
                </a:solidFill>
              </a:rPr>
              <a:t>开除党籍、免职等处分，根据司法机关对其涉嫌犯罪问题的处理结论，依法依规给予进一步处理。</a:t>
            </a:r>
            <a:r>
              <a:rPr lang="zh-CN" altLang="en-US" sz="1600" b="1" dirty="0">
                <a:solidFill>
                  <a:srgbClr val="FF0000"/>
                </a:solidFill>
              </a:rPr>
              <a:t>　　</a:t>
            </a:r>
            <a:endParaRPr lang="zh-CN" altLang="en-US" sz="1400" b="1" dirty="0">
              <a:solidFill>
                <a:srgbClr val="FF0000"/>
              </a:solidFill>
            </a:endParaRPr>
          </a:p>
        </p:txBody>
      </p:sp>
      <p:sp>
        <p:nvSpPr>
          <p:cNvPr id="5" name="横卷形 4"/>
          <p:cNvSpPr/>
          <p:nvPr/>
        </p:nvSpPr>
        <p:spPr>
          <a:xfrm>
            <a:off x="469900" y="209550"/>
            <a:ext cx="8228965" cy="1138555"/>
          </a:xfrm>
          <a:prstGeom prst="horizontalScroll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lnSpc>
                <a:spcPct val="150000"/>
              </a:lnSpc>
            </a:pPr>
            <a:r>
              <a:rPr lang="zh-CN" altLang="en-US" b="1">
                <a:solidFill>
                  <a:schemeClr val="bg1"/>
                </a:solidFill>
                <a:sym typeface="+mn-ea"/>
              </a:rPr>
              <a:t>案例六、</a:t>
            </a:r>
            <a:r>
              <a:rPr lang="zh-CN" altLang="en-US" b="1">
                <a:sym typeface="+mn-ea"/>
              </a:rPr>
              <a:t>湖南文理学院教师刘某某私自收取并侵占学生费用问题</a:t>
            </a:r>
            <a:endParaRPr lang="zh-CN" altLang="en-US" b="1"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横卷形 10"/>
          <p:cNvSpPr/>
          <p:nvPr/>
        </p:nvSpPr>
        <p:spPr>
          <a:xfrm>
            <a:off x="445769" y="361950"/>
            <a:ext cx="8253095" cy="1138555"/>
          </a:xfrm>
          <a:prstGeom prst="horizontalScroll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lnSpc>
                <a:spcPct val="150000"/>
              </a:lnSpc>
            </a:pPr>
            <a:r>
              <a:rPr lang="zh-CN" altLang="en-US" b="1">
                <a:solidFill>
                  <a:schemeClr val="bg1"/>
                </a:solidFill>
                <a:sym typeface="+mn-ea"/>
              </a:rPr>
              <a:t>案例七、</a:t>
            </a:r>
            <a:r>
              <a:rPr lang="zh-CN" altLang="en-US" b="1">
                <a:sym typeface="+mn-ea"/>
              </a:rPr>
              <a:t>重庆师范大学教师唐云课上发表不当言论事件</a:t>
            </a:r>
            <a:endParaRPr lang="zh-CN" altLang="en-US" b="1" kern="600" dirty="0">
              <a:solidFill>
                <a:schemeClr val="bg1"/>
              </a:solidFill>
              <a:latin typeface="+mn-ea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59617" y="1809750"/>
            <a:ext cx="7625398" cy="24384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1400" dirty="0">
                <a:sym typeface="+mn-ea"/>
              </a:rPr>
              <a:t>       </a:t>
            </a:r>
            <a:r>
              <a:rPr lang="zh-CN" altLang="en-US" sz="1400" dirty="0">
                <a:sym typeface="+mn-ea"/>
              </a:rPr>
              <a:t>重庆师范大学教师唐云在2019年2月25日上午《鲁迅研究》课程教学中，发表损害国家声誉的言论，违反政治纪律，严重违反教师职业道德，在师生中造成了不良影响。</a:t>
            </a:r>
            <a:endParaRPr lang="zh-CN" altLang="en-US" sz="1400" dirty="0">
              <a:sym typeface="+mn-ea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1400" dirty="0">
                <a:sym typeface="+mn-ea"/>
              </a:rPr>
              <a:t>       </a:t>
            </a:r>
            <a:r>
              <a:rPr lang="zh-CN" altLang="en-US" sz="1400" dirty="0">
                <a:sym typeface="+mn-ea"/>
              </a:rPr>
              <a:t>唐云的行为违反了《新时代高校教师职业行为十项准则》第一项规定。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“</a:t>
            </a:r>
            <a:r>
              <a:rPr lang="zh-CN" altLang="en-US" sz="1400" dirty="0">
                <a:sym typeface="+mn-ea"/>
              </a:rPr>
              <a:t>坚定政治方向。坚持以习近平新时代中国特色社会主义思想为指导，拥护中国共产党的领导，贯彻党的教育方针；不得在教育教学活动中及其他场合有损害党中央权威、违背党的路线方针政策的言行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“</a:t>
            </a:r>
            <a:r>
              <a:rPr lang="zh-CN" altLang="en-US" sz="1400" dirty="0">
                <a:sym typeface="+mn-ea"/>
              </a:rPr>
              <a:t>。</a:t>
            </a:r>
            <a:endParaRPr lang="zh-CN" altLang="en-US" sz="1400" dirty="0">
              <a:sym typeface="+mn-ea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1400" dirty="0">
                <a:sym typeface="+mn-ea"/>
              </a:rPr>
              <a:t>       </a:t>
            </a:r>
            <a:r>
              <a:rPr lang="zh-CN" altLang="en-US" sz="1400" dirty="0">
                <a:sym typeface="+mn-ea"/>
              </a:rPr>
              <a:t>事发后，经重庆师范大学校长办公会研究决定，报请重庆市教委</a:t>
            </a:r>
            <a:r>
              <a:rPr lang="zh-CN" altLang="en-US" sz="1400" b="1" dirty="0">
                <a:solidFill>
                  <a:srgbClr val="FF0000"/>
                </a:solidFill>
                <a:sym typeface="+mn-ea"/>
              </a:rPr>
              <a:t>撤销唐云教师资格，给予唐云降低岗位等级行政处分，将其岗位等级从专业技术五级岗降至专业技术七级岗</a:t>
            </a:r>
            <a:r>
              <a:rPr lang="zh-CN" altLang="en-US" sz="1400" dirty="0">
                <a:sym typeface="+mn-ea"/>
              </a:rPr>
              <a:t>。</a:t>
            </a:r>
            <a:endParaRPr lang="zh-CN" altLang="en-US" sz="1400" dirty="0"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1"/>
          <a:srcRect/>
          <a:stretch>
            <a:fillRect/>
          </a:stretch>
        </p:blipFill>
        <p:spPr>
          <a:xfrm>
            <a:off x="76200" y="3947160"/>
            <a:ext cx="9143365" cy="119634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49580" y="1200150"/>
            <a:ext cx="8192770" cy="33229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1400" dirty="0"/>
              <a:t>      </a:t>
            </a:r>
            <a:r>
              <a:rPr lang="en-US" altLang="zh-CN" sz="1400" dirty="0">
                <a:solidFill>
                  <a:srgbClr val="C00000"/>
                </a:solidFill>
              </a:rPr>
              <a:t> </a:t>
            </a:r>
            <a:r>
              <a:rPr lang="zh-CN" altLang="en-US" sz="1400" dirty="0"/>
              <a:t>2019年6月，张某某与本校一女学生分手后，仍然不断骚扰该女学生，并通过微博、微信、今日校园APP等不同方式性骚扰另外3名女学生。此外，张某某还利用职务之便，非法收取仪器采购供应商财物。</a:t>
            </a:r>
            <a:endParaRPr lang="zh-CN" altLang="en-US" sz="1400" dirty="0"/>
          </a:p>
          <a:p>
            <a:pPr fontAlgn="auto">
              <a:lnSpc>
                <a:spcPct val="150000"/>
              </a:lnSpc>
            </a:pPr>
            <a:r>
              <a:rPr lang="zh-CN" altLang="en-US" sz="1400" dirty="0"/>
              <a:t> </a:t>
            </a:r>
            <a:r>
              <a:rPr lang="en-US" altLang="zh-CN" sz="1400" dirty="0"/>
              <a:t>      </a:t>
            </a:r>
            <a:r>
              <a:rPr lang="zh-CN" altLang="en-US" sz="1400" dirty="0"/>
              <a:t>张某某的行为违反了《新时代高校教师职业行为十项准则》第六项和第九项规定。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“</a:t>
            </a:r>
            <a:r>
              <a:rPr lang="zh-CN" altLang="en-US" sz="1400" dirty="0"/>
              <a:t>坚持言行雅正。为人师表，以身作则，举止文明，作风正派，自重自爱；不得与学生发生任何不正当关系，严禁任何形式的猥亵、性骚扰行为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“</a:t>
            </a:r>
            <a:r>
              <a:rPr lang="zh-CN" altLang="en-US" sz="1400" dirty="0"/>
              <a:t>。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“</a:t>
            </a:r>
            <a:r>
              <a:rPr lang="zh-CN" altLang="en-US" sz="1400" dirty="0">
                <a:sym typeface="+mn-ea"/>
              </a:rPr>
              <a:t>坚守廉洁自律。严于律己，清廉从教；不得索要、收受学生及家长财物，不得参加由学生及家长付费的宴请、旅游、娱乐休闲等活动，或利用家长资源谋取私利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“</a:t>
            </a:r>
            <a:r>
              <a:rPr lang="zh-CN" altLang="en-US" sz="1400" dirty="0">
                <a:sym typeface="+mn-ea"/>
              </a:rPr>
              <a:t>。</a:t>
            </a:r>
            <a:r>
              <a:rPr lang="en-US" altLang="zh-CN" sz="1400" dirty="0">
                <a:sym typeface="+mn-ea"/>
              </a:rPr>
              <a:t> </a:t>
            </a:r>
            <a:endParaRPr lang="zh-CN" altLang="en-US" sz="1400" dirty="0"/>
          </a:p>
          <a:p>
            <a:pPr fontAlgn="auto">
              <a:lnSpc>
                <a:spcPct val="150000"/>
              </a:lnSpc>
            </a:pPr>
            <a:r>
              <a:rPr lang="en-US" altLang="zh-CN" sz="1400" dirty="0"/>
              <a:t>       </a:t>
            </a:r>
            <a:r>
              <a:rPr lang="zh-CN" altLang="en-US" sz="1400" dirty="0"/>
              <a:t>事发后，根据《中国共产党纪律处分条例》《教育部关于高校教师师德失范行为处理的指导意见》等相关规定，</a:t>
            </a:r>
            <a:r>
              <a:rPr lang="zh-CN" altLang="en-US" sz="1400" b="1" dirty="0">
                <a:solidFill>
                  <a:srgbClr val="FF0000"/>
                </a:solidFill>
              </a:rPr>
              <a:t>给予张某某开除党籍、开除公职处分，对其所在学院时任党委书记进行诫勉谈话，对其所在学院执行院长进行批评教育，对其所在学院其他相关责任人进行提醒谈话或批评教育</a:t>
            </a:r>
            <a:r>
              <a:rPr lang="zh-CN" altLang="en-US" sz="1400" dirty="0"/>
              <a:t>。</a:t>
            </a:r>
            <a:endParaRPr lang="zh-CN" altLang="en-US" sz="1400" dirty="0"/>
          </a:p>
        </p:txBody>
      </p:sp>
      <p:sp>
        <p:nvSpPr>
          <p:cNvPr id="6" name="横卷形 5"/>
          <p:cNvSpPr/>
          <p:nvPr/>
        </p:nvSpPr>
        <p:spPr>
          <a:xfrm>
            <a:off x="449580" y="209550"/>
            <a:ext cx="8212455" cy="1155065"/>
          </a:xfrm>
          <a:prstGeom prst="horizontalScroll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lnSpc>
                <a:spcPct val="150000"/>
              </a:lnSpc>
            </a:pPr>
            <a:r>
              <a:rPr lang="zh-CN" altLang="en-US" b="1">
                <a:solidFill>
                  <a:schemeClr val="bg1"/>
                </a:solidFill>
                <a:sym typeface="+mn-ea"/>
              </a:rPr>
              <a:t>案例八、</a:t>
            </a:r>
            <a:r>
              <a:rPr lang="zh-CN" altLang="en-US" b="1">
                <a:sym typeface="+mn-ea"/>
              </a:rPr>
              <a:t>福州大学实验师张某某性骚扰学生、受贿问题</a:t>
            </a:r>
            <a:endParaRPr lang="zh-CN" altLang="en-US" b="1" kern="600" dirty="0">
              <a:solidFill>
                <a:schemeClr val="bg1"/>
              </a:solidFill>
              <a:latin typeface="+mn-ea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1"/>
          <a:srcRect/>
          <a:stretch>
            <a:fillRect/>
          </a:stretch>
        </p:blipFill>
        <p:spPr>
          <a:xfrm>
            <a:off x="635" y="3943350"/>
            <a:ext cx="9143365" cy="119634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609600" y="1348105"/>
            <a:ext cx="7696200" cy="29997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    </a:t>
            </a:r>
            <a:r>
              <a:rPr lang="en-US" altLang="zh-CN" sz="1400" dirty="0" err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上述师德违规问题的涉事教师和相关责任人受到严肃处理，体现出上述各地各校深入落实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高校</a:t>
            </a:r>
            <a:r>
              <a:rPr lang="en-US" altLang="zh-CN" sz="1400" dirty="0" err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教师职业行为十项准则，对师德违规问题“零容忍”的坚决态度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。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　　教育部高度重视教师队伍师德师风建设工作，针对群众反映强烈的突出问题，持续加大查处和通报力度，深化巩固师德师风治理成果。各地各校对师德违规问题要主动出击、及时处置，坚决执行师德师风铁律，把严管与厚爱的原则体现在师德师风建设与管理中，把“害群之马”及时清除出教师队伍，努力营造教育领域良好生态。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　　广大教师要引以为戒，牢固树立底线意识，切实增强遵守教师职业行为十项准则的思想自觉和行动自觉，坚守为党育人、为国育才的初心，不断涵养高尚师德，以德施教、以德育德，做党和人民满意的“四有”好老师。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6" name="横卷形 5"/>
          <p:cNvSpPr/>
          <p:nvPr/>
        </p:nvSpPr>
        <p:spPr>
          <a:xfrm>
            <a:off x="3429000" y="209550"/>
            <a:ext cx="2514600" cy="1138555"/>
          </a:xfrm>
          <a:prstGeom prst="horizontalScroll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lnSpc>
                <a:spcPct val="150000"/>
              </a:lnSpc>
            </a:pPr>
            <a:r>
              <a:rPr lang="zh-CN" altLang="en-US" sz="2400" b="1" kern="600" dirty="0" smtClean="0">
                <a:solidFill>
                  <a:schemeClr val="bg1"/>
                </a:solidFill>
                <a:latin typeface="+mn-ea"/>
                <a:sym typeface="+mn-ea"/>
              </a:rPr>
              <a:t>启    示</a:t>
            </a:r>
            <a:endParaRPr lang="zh-CN" altLang="en-US" sz="2400" b="1" kern="600" dirty="0">
              <a:solidFill>
                <a:schemeClr val="bg1"/>
              </a:solidFill>
              <a:latin typeface="+mn-ea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20001" y="209592"/>
            <a:ext cx="1371599" cy="1187601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997092" y="1540651"/>
            <a:ext cx="6622910" cy="17532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kern="600" dirty="0" smtClean="0">
                <a:solidFill>
                  <a:srgbClr val="C00000"/>
                </a:solidFill>
                <a:latin typeface="+mn-ea"/>
              </a:rPr>
              <a:t>谢  谢</a:t>
            </a:r>
            <a:endParaRPr lang="en-US" altLang="zh-CN" sz="3600" b="1" kern="600" dirty="0" smtClean="0">
              <a:solidFill>
                <a:srgbClr val="C00000"/>
              </a:solidFill>
              <a:latin typeface="+mn-ea"/>
            </a:endParaRPr>
          </a:p>
          <a:p>
            <a:pPr algn="ctr"/>
            <a:endParaRPr lang="en-US" dirty="0" smtClean="0">
              <a:solidFill>
                <a:srgbClr val="C00000"/>
              </a:solidFill>
              <a:latin typeface="+mn-ea"/>
              <a:sym typeface="+mn-ea"/>
            </a:endParaRPr>
          </a:p>
          <a:p>
            <a:pPr algn="ctr"/>
            <a:r>
              <a:rPr lang="zh-CN" altLang="en-US" b="1" kern="600" dirty="0" smtClean="0">
                <a:solidFill>
                  <a:srgbClr val="C00000"/>
                </a:solidFill>
                <a:latin typeface="+mn-ea"/>
                <a:sym typeface="+mn-ea"/>
              </a:rPr>
              <a:t>                                     </a:t>
            </a:r>
            <a:endParaRPr lang="en-US" altLang="zh-CN" b="1" kern="600" dirty="0" smtClean="0">
              <a:solidFill>
                <a:srgbClr val="C00000"/>
              </a:solidFill>
              <a:latin typeface="+mn-ea"/>
              <a:sym typeface="+mn-ea"/>
            </a:endParaRPr>
          </a:p>
          <a:p>
            <a:pPr algn="ctr"/>
            <a:endParaRPr lang="en-US" altLang="zh-CN" b="1" kern="600" dirty="0">
              <a:solidFill>
                <a:srgbClr val="C00000"/>
              </a:solidFill>
              <a:latin typeface="+mn-ea"/>
              <a:sym typeface="+mn-ea"/>
            </a:endParaRPr>
          </a:p>
          <a:p>
            <a:pPr algn="ctr"/>
            <a:r>
              <a:rPr lang="en-US" altLang="zh-CN" b="1" kern="600" dirty="0" smtClean="0">
                <a:solidFill>
                  <a:srgbClr val="C00000"/>
                </a:solidFill>
                <a:latin typeface="+mn-ea"/>
                <a:sym typeface="+mn-ea"/>
              </a:rPr>
              <a:t>                           </a:t>
            </a:r>
            <a:r>
              <a:rPr lang="zh-CN" altLang="en-US" b="1" kern="600" dirty="0" smtClean="0">
                <a:solidFill>
                  <a:srgbClr val="C00000"/>
                </a:solidFill>
                <a:latin typeface="+mn-ea"/>
                <a:sym typeface="+mn-ea"/>
              </a:rPr>
              <a:t> </a:t>
            </a:r>
            <a:r>
              <a:rPr lang="zh-CN" altLang="en-US" sz="1600" b="1" kern="600" dirty="0" smtClean="0">
                <a:latin typeface="+mn-ea"/>
                <a:sym typeface="+mn-ea"/>
              </a:rPr>
              <a:t>资料来源：中央纪委国家监委网站、教育部网站</a:t>
            </a:r>
            <a:endParaRPr lang="zh-CN" altLang="en-US" sz="1600" b="1" kern="600" dirty="0" smtClean="0">
              <a:latin typeface="+mn-ea"/>
              <a:sym typeface="+mn-ea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12265"/>
            <a:ext cx="1947545" cy="301434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00728">
            <a:off x="6621453" y="3323746"/>
            <a:ext cx="2525594" cy="1317966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345" y="362108"/>
            <a:ext cx="668281" cy="685608"/>
          </a:xfrm>
          <a:prstGeom prst="rect">
            <a:avLst/>
          </a:prstGeom>
        </p:spPr>
      </p:pic>
      <p:pic>
        <p:nvPicPr>
          <p:cNvPr id="5" name="图片 4" descr="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88870" y="3504565"/>
            <a:ext cx="4363720" cy="112268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-2540" y="4626610"/>
            <a:ext cx="9146540" cy="516890"/>
          </a:xfrm>
          <a:prstGeom prst="rect">
            <a:avLst/>
          </a:prstGeom>
          <a:solidFill>
            <a:srgbClr val="B31A20"/>
          </a:solidFill>
          <a:ln>
            <a:solidFill>
              <a:srgbClr val="FEFD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  <p:bldLst>
      <p:bldP spid="53" grpId="0"/>
    </p:bldLst>
  </p:timing>
</p:sld>
</file>

<file path=ppt/tags/tag1.xml><?xml version="1.0" encoding="utf-8"?>
<p:tagLst xmlns:p="http://schemas.openxmlformats.org/presentationml/2006/main">
  <p:tag name="ISPRING_ULTRA_SCORM_COURSE_ID" val="82ADB108-2F67-4B4E-A97E-19ABB6FAC58E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JCuo0gOaiROYgQAAAURAAAdAAAAdW5pdmVyc2FsL2NvbW1vbl9tZXNzYWdlcy5sbmetWG1v2zYQ/l6g/4EQUGADtrQd0KIYEge0xNhEZMmV6DjZMAiMxNhEKDHVi9vs037Nfth+yY6UncR9gaQkgG2YlO+54909d0cfHn/JFdqIspK6OHLeHrxxkChSnclideQs2MmvHxxU1bzIuNKFOHIK7aDj0csXh4oXq4avBHx/+QKhw1xUFSyrkVndr5HMjpz5OHHD2RwHF4kfTsJkTCfOyNX5DS9uka9X+qff3n/48vbd+58PX2/l+sDEM+z7+0DIIr170wMoYFHoJ4BG/CQg58wZmc9hcuGC+TQgzmj7ZZj0PCJnzsh8dsotoogELIl96pGExkkQMusLnzDiOaML3aA13whUa7SR4jOq1wLiWMtSoErJzD5INWwUjehS5oUzTIMkIjGLqMtoGDijWJfl7S8Wljf1WpegrkKZrPilEpnVCRljn9+UogLVvIaMQvCq1xJ+qXMui4NO1RFe0mCSsDD044QE3m7HGZEiQ17JjZqBKBGOSQQAJa9E+QjZxGaZFUdYqWEIUzqZ+vBmxoSpXK0VvOuhdswJxGAuii4pyBESQXbF8TKMPOM0UIU4uuFV9VmX2V5+PAxUFzAN3BBS0GUPwJnB2AFDjCXUjbIUad0FNiNxjCckGYfnkMjAu3CIRHgKdDsdInFBYqAIibtkAnxGJ9gkvKHYLv93/Eq5SWd1i3iagpxx30bqpoId41JggWVadTBMTUw+LiBsFPs/oHGLCt61q5XcCLCjzETZqQgqi0s8k0UfF/SP5ARTn3gJpJUXLhNmS57RmPNbVOga8WzDi1SgS5HyBnL9Fp5lMrPPTJyt/k+N/BvxeltVXm0LUuCR81dD7dmrYd8xq6nAproW+U3dpdo4bGv+Y6wwOf1DE/oc/XH6Y5cEOKLh80Smknmj2qr75PjcWTY0Rp1GPNFT/aP13JbEbW0dUyhYY6n7SxDopqZ/QANU/aVocAKK5m2JhhpOi6sBOoNwCxBo9FiMM3DVngln4MIB8ksyjimD2WgpLitZd44dlo1tgL4f2hTmPCVqcU/GS3GlYcJRgm/a6QO6kI10Z0AfDDd7rYJR5oPJAQCu2uQBSCVzsD/rgbmYkZ0H2gK/d5KlblRmyavktS3y4NsmF9+OTVelzu2u4tUuedsmc/wUK9rDRa3S+YD2f8e/3vF5QL/HRykmOHKniYsDl5hB33BV9RQCChhX+CxOfDw24sCFnNfpGprplW6KrCdQO6t75AQD2PbMseBluv7vn397YnxlSbuLtru/DwIBYpsqSO7A/gx0Laq/ukAYHu/L2UUfqe3dZifX86rDKGThs9wheNtacp3D1kG3XkjybdAwY9idzoAHsU173ZQwug1BmOHoFGqZncKd0YyX11AImdZqEIp1tUnAepj2++tlUytZiCGyT2sl5sCMzhPsefauDeRTMr1ue2YGN4p0e+lWcOnuC+ZOcQB19is8kcl6IKBtTbsqBERv1/c033zbqe5Wlf3D4vD1g/8v/gdQSwMEFAACAAgAkK6jSAh+CyMpAwAAhgwAACcAAAB1bml2ZXJzYWwvZmxhc2hfcHVibGlzaGluZ19zZXR0aW5ncy54bWzVV91u2jAUvucpLE+9LGk7unYooaoKaNVaQIVt7VVlYkOsOnYW21B6tafZg+1JdhwDBbXr0h+kTQgRn5/v/J+Y8Og2FWjCcs2VjPBudQcjJmNFuRxH+MugvX2IkTZEUiKUZBGWCqOjRiXM7FBwnfSZMSCqEcBIXc9MhBNjsnoQTKfTKtdZ7rhKWAP4uhqrNMhyppk0LA8yQWbwY2YZ03iOUAIAvqmSc7VGpYJQ6JHOFbWCIU7Bc8ldUES0BdEJDrzYkMQ341xZSU+UUDnKx8MIvzs8dp+FjIdq8pRJlxPdAKIjmzqhlDsviOjzO4YSxscJuHtQw2jKqUkivFdzKCAdPEQpsH3oxKGcKMiBNHP4lBlCiSH+6O0Zdmv0guBJdCZJyuMBcJCLP8LNwfWnq17r4uy08/l60O2eDU573olCJ1jHCYN1QyE4pGwes6WdkBhD4gT8Bp0REZqFwSppITZScs05d0ZDJSD3hRa0UTpktENStlKN/g2XbZDcxWgEgYhZhI9zTgRG3BDB46WytkNtuCmq3l6VRIAF7cnQeR/fm/fZiROSa7bq1oKjXc7jxjdlBUUzZZHgNwwZhSB+m8JTwtBqcdAoV2lBhfYxSAsOFiecTRk9KnI6B/yToSswkVrQhF7NBDPewnfL79CQjVQOuIxMoLOBzrXHrz4LOCNa34OShY9b/bPTZuv6tNNsXW65AAmdEBk/ExwKztLMbASfzJBUZqEH6YiJ1awoCuW04JWJrfryMmieWuHL/NbFWIHeYEk2Y+U5hfmrB6XNJmRSDKIbrgIaRpBDSTwmMGJYF1xaVhYwJhIpKWaIxLDWtBvrCVdWA8UPsIfWL/fQ6yMui9MYVhtYzCnLS0Hu7O69r+1/ODj8WK8Gv3783H5Sab7we4I4c37jnzy58pdr/+E2DAO3pR9f2ia3/+bO7l20vpbJa6d1OShV0la/FFy3jFT3cxmpC/+S6a28YEq5AEtp7IcM1pLgKTeMvmWLvaBNXvVu9z22mTbZYMyvGY3/JmR/Wl4T1+6FYfDoxdVxUi55ColwK3F5223s13bgpvkoq1IBtPX/Do3Kb1BLAwQUAAIACACQrqNItfwJZLoCAABVCgAAIQAAAHVuaXZlcnNhbC9mbGFzaF9za2luX3NldHRpbmdzLnhtbJVWbW/iMAz+fr8Ccd/p7pWd1CExxkmTdrfpNu172po2Ik2qJGXHv784TdYEKPSwJhH7eWzHsc1StaV88WEySXPBhHwGrSkvFWq8bkKLm2nWai34LBdcA9czLmRN2HTx8af9pIlFXmKJHcixnA3JoQ8zt58xFBfj2xxliJCLuiF8/yBKMctIvi2laHlxMbVq34BklG8N8urHfLUeDMCo0vca6iin9TXKOEojQSnAlL6vUS6yGMmA+UhX9jOS04c6f/sD2o4qqi1t+QlliNaQEuIiXy9RhvHceI9fZY5ynqDhrzbQL59RBqGM7EHGzu++ogwyRNM2/9MjjRQlFjTmnH/Edw4TpDDjh1ldoVwk4IUw0MVXcOWxd70LQO5rOPcpjqsU7AnrerAQ8NEzBgstW0gTf+psqhJvj6028wGLDWHKAEJVD3oyST+RVnk3sa7H/YE3yovQl9P0kFfB2hpWXcKBu1jf41erW7srQqfvuiBDCTunDFLslT3yt6nrETJQ9shnRgt45Gx/nMGhqSP5R74l7jnP199YgRNzLJzVn7wVIz3g6KogVafwmFoUsFCYzgutAd8tTayuSyk5yinlZEdLoqngvxCX7e1lVJocGFyvne6sVFPN4FTD2RzNmg7LZc9xPzpr3JDdz0J/ue480WaL30yJ1iSvavOzpKYTxzNjYgozTU4zcE8aOMh7vhEBx8YeItVEbkG+CMHGhuFCgxrrXnTDNQRPk6AGaXK6yqlzcqr8vK0zkGvzahSUr3Ks7IAVLStm/vQrhTcoDhgD1o6qK+OPE/rel4HCNQEQmVe+a7tDZ6lbpimDHfjhDxT2ykN3S5Xp0qGGW+oH2Oiw5ZxmVE+6XdH3SrxDAv0J/KtJK3J8YBnR9ppkyt4smny/hvtcosXs1xk2X7jJ7Nn1UuTY2I8raJT47+Q/UEsDBBQAAgAIAJCuo0gqlg9n/gIAAJcLAAAmAAAAdW5pdmVyc2FsL2h0bWxfcHVibGlzaGluZ19zZXR0aW5ncy54bWzNlm9PGjEYwN/zKZouvpRT56YjdxgjGIlOiLBNX5lyLVxjr721PfB8tU+zD7ZPsqdXQIiOnUaWhRDo0z6/51/7tOHRfSrQhGnDlYzwbn0HIyZjRbkcR/jL4HT7ECNjiaREKMkiLBVGR81amOVDwU3SZ9bCUoMAI00jsxFOrM0aQTCdTuvcZNrNKpFb4Jt6rNIg08wwaZkOMkEK+LFFxgyeESoA4JsqOVNr1moIhZ70WdFcMMQpeC65C4qIM5sKHPhVQxLfjbXKJT1RQmmkx8MIvzs8dp/5Gk9q8ZRJlxLTBKET2wahlDsniOjzB4YSxscJeHuwj9GUU5tEeG/fUWB18JRSsn3kxFFOFKRA2hk+ZZZQYokfenuW3VszF3gRLSRJeTyAGeTCj3BrcHt202tfXXQuz28H3e7FoNPzTpQ6wSonDFYNheCQynXMFnZCYi2JE/AbdEZEGBYGy6L5spGSK865MRoqAakvtTAagaeiiPCx5kRgxC0RPF7MWqLHzJ5yATE43d36SFr8CPTxxgnRhi0bms8Yl8W4+U3lgqJC5UjwO4asQhBRnsK/hKHldKORVmkpFcRYZASnDE04mzJ6VGZpBvyToRswkeagCZsvE8x6C99z/oCGbKQ0cBmZwFYFOTeeX38ROCPGPELJ3Met/kWn1b7tXLba11suQEInRMYvhEMJWZrZjfBJgaSycz1IR0xyw8qiUE7LuSqx1V9fBsPTXPgyv3UxltAbLMlmrLykMH/1oLLZhEzKg+gOV4mGI8ihJJ4JEzEcdy5zVhUYE4mUFAUiMTQq4471hKvcgMQfYI82r/fQ6yMuy9EYbg6wqCnTlZA7u3vv9z98PDj81KgHv3783F6rNGvhPUGcOd/DT9Y28UUjf9oNw8D1zufbsNX5v+rCvav21yqZumxfDyoVqd2vhOtWWdU9r7Lqyl8bvaUro5IL0GbG/thAoxE85ZbRt9w0ryj8+vvXb4s3KvwGo1i7ff/fIPxo8dxaeV+FwbMPwBrIVx/TzdpvUEsDBBQAAgAIAJCuo0hocVKRmgEAAB8GAAAfAAAAdW5pdmVyc2FsL2h0bWxfc2tpbl9zZXR0aW5ncy5qc42UTW/CMAyG7/wKlF0nxD5hu6HBpEkcJo3btEMoplSkSZWkHR3iv68OX03qjsUX8vLkdewq3na61WIR6z53t+6327/7e6cBalbncO3rokVPUWdGJAuYJSmIRAILkOJ49CTvzgRlzKQznZcfaGtqfkzhP0suTB3PCAtNaIY6XBDgN6FtqMM/J7FTq2tfU63R89xaJXuRkhak7UmlU+4YdvXqVr3EAFYF6AvokkfgmQ7caiPPjg8DjDoXqTTjspyqWPXmPFrHWuVy0ZZ/VWagq0++3gP9p8HLxLMTibFvFtIw8WSI0U5mGoyBQ97HCQYJCz4HUfPtu/UH6hk3CwroIjGJPdKjG4w6nfEYGl0ajjB8TFZejW4OMJqchY3dE3e3GB4heAm6YTW+x/BAleXZPz5gplWMHWmgzZ6fUKH4IpHxIXUfg+Twsmjb1r1zoe76Y+Y9IRU8oRX1/NK22RGChgCtN5aOeU2Qd0rZCUqURA5FaNS0Kug5YsM5gvvPLuPW8miVVuOhGo5VG7heg54pJarbf126Z5irs/sFUEsDBBQAAgAIAJCuo0g9PC/RwQAAAOUBAAAaAAAAdW5pdmVyc2FsL2kxOG5fcHJlc2V0cy54bWydkbEKwjAQhvc+RbjdxG6lJHUT3Bx0lpqmGmkvJZdaH9+UinSRgEMg//F9PyQnd6++Y0/jyTpUkPMtMIPaNRZvCs6n/aYARqHGpu4cGgXogO2qTNq8wKM3ZAKxWIGk4B7CUAoxTRO3NPjYQK4bQywmrl0v4ukditkUw6LC4pb2L/szgyrLGJPX0XbhgFW8x7QgjLxWMDsXjdxi60D8AhqTAEyqwVACaH0CeAwJwI8rQIrvm+ekRwrxo2KQYrWeKnsDUEsDBBQAAgAIAJCuo0izv7NQbQAAAHIAAAAcAAAAdW5pdmVyc2FsL2xvY2FsX3NldHRpbmdzLnhtbA3MPQ6DMAxA4Z1TWJ7K0L+NgcDGWFUqPYAVLITk2CixqnJ7sr3h0+vHfxL4cS6bacDn7YHAGm3ZdA34nadrh1CcdCEx5YBqCOPQ9GKR5MPuFRbYhQ7OM6cazi9KVb4zF1Ynr2e4RNuPFu9DcwJQSwMEFAACAAgARJRXRyO0Tvv7AgAAsAgAABQAAAB1bml2ZXJzYWwvcGxheWVyLnhtbK1V30/bMBB+LtL+h8jv2C0dA6oExJDQHsaE1LHtrTKJm3hN4sx2COWv39nO76VsSHtolZzv++58993Fv3rOUu+JScVFHqAFniOP5aGIeB4H6OHr7fE5urp8d+QXKd0z6fEoQGXODYCmyIuYCiUvNIDvqU4C1DNgYEZeIbmQXO+B+xS420gnS/TuaAYuuQpQonWxIqSqKswVIPJYibQ0JAqHIiOFZIrlmkni0kBeg13pv6Phl4mc6H3BVA9Z6LcHrklajmfFByTVEgsZk5P5fEF+3H1ehwnL6DHPlaZ5yJAHlZzZUj7ScHcnojJlythmvktyzbQ2SVjbzNcrvjjPPSXDADmHTcaUojFTOM1jRByWTID9bUpVUvOoAa3hVTte81q/jXnfNG62c6RzLsrHlKsEjvqQzjoJ9Mkwqp/Z61oFPTQKujVMyJPsV8kli+zrt1aM8wVyAVvF2TyxqkI4gKdbGmoh9zcAAxXVHcRt07BrGraglgO30dcdBWpuu2VUl5I1pZr5Tzxi4guVkhpZXGpZMp+MjDWWDME+cVeum9Q1xE90lp7+Q2+M36g1P9VrnbGA/9GYT0DU1oTnEXu+5eCjWQY11QyKbWxYFyk2MbucVPmY9XQ9MLkc66bARTxNZcxgDCOqKens5BCUSarAJSzlCNs7OAhOeJyk8NOTDOPTgzQZlbtJht7BQXAqwt0EtDW3ZSTjOo7E1CrIJxPrxA9LpUXGX6w8B3tGr6wOXxu55ui64O3B2fyPURzEaAZziyZWl3nq7avm8N7MqVadz6ZwloFaYR6YLgvn1cxCWYx8IralZapv+jk1+7AHHeU8NR3TXN9B76Ja8xfmVTwyX7rF0tQkYUYzAfpwvuwxQD9huwzCW9OhiFuRN3XAmNg3928r2mz5unWu64c67EMNnzirHMbN1EdQRyxFmUejHuKi+4ioFHbatWTUS9kWbrQ4AZGKIkDv4aG+88XpRXfls8VFg7V53bvALpc3rPQ64U5BpNZ1exG/3g3w+BtQSwMEFAACAAgAkK6jSIyYS/o+CAAAjyAAACkAAAB1bml2ZXJzYWwvc2tpbl9jdXN0b21pemF0aW9uX3NldHRpbmdzLnhtbLVa627iShL+v0/RYnWks9IqXMwtK4aVL01iDTEc7CQzu1qhBneCFdvNsRtmOOLHPs0+2D7JVrftYBMgdmYWT6JxddVX1XXrCxnEL16ob2LOAu8Pwj0W2pRzL3yOh39CaLBkPoumEY0pj+sHyqMXuuybGT4xQQNqzEnoksjVxWg8bKCR/KB+T+0bfXhra+0W6rVxC/eRgTs6jF0rxrWiw5jRauqD+hFEghvRJQ35adRBvTD6VsAMYxpxM3Tp96FS5M4PFWdwExHXA7542G2LZ59p3Rtt8aB2s9Pr4H1LVRSli/SO0TQa+17vuqc2EW60Ow1lr/VbSktBzU6ned3dN3utjgJvo+suoLTxdRe1e+12y9i3cAukkapqRkvf95TrZlMFbbh/re9HI63XaKBms6m0jX2nq4y0BgJuBTBUpS8cqBiKpnT3qqY2+woa6SNt1N5jA3f1Duq3cLfR2Lc1TWk0Ds49zC7vrgO19HQyd74DeDIEJ0dFbtVPJNdguYkiYHZosPYJpygkAf1UkzkZcpmx6NclW+/+UksTVCZzxp7ZVaQmRCALsOEJrEFdjmRs0q58YeTpyHM/1RYbzll4tWQhB6irkEUB8WvDPye5k86sjCTb0qiK3BNZ0oO6nvyUFUt1QT7Dc0loyYI1CXdj9syuFmT58hyxTeiWMnO1W9PI98IX4G5c93R8UZHvxdzkNCjYh/viKS+2hnjGVJjXxeIpJemTBfUzjQ35qSB3UPm+R45Et17scSmqNsVzSXRNnmkxAH1VPJdlQtBSjFpPPO8LcfqdA7siyr91kd0nOxoVlSTt8qIUW2/WVfNpHbFn4eyi3PuBfpXzGXSf8FlY2BBPKSExQaGwVJRSt8n5G0eM6etxLxkEoAWCm28uKUlCTrW5PrmbqtbX+XhyM5lr5k1tqCdViURZ/trq9r83O13oXKlcSST7Th2Pi1hIgnUa5bAsZzYZzwEQj+cW/uLUhuJ3ZdHJvTM2LVwbpv+pDDCd4YfaUPwuI3o/m2HLmdtj08Bz055bE0f6ZYwdbNSGX9kGrciWIs7Q1qPfEF9RBO3ZiyiKfc+VA6Jle+GGltBnTO5U05rPsO3MTN0xJ1ZtaLMo2v1VIpMNX0HyrEiMXC8mC5+6Ui2kiBxf51co+MdXHnCygHjhVRntM/XRtG7mzmQytufYMjJKbYhDFxkREZqqA81UG88AIyKwjn9MfC6zTyIg1fcrg9yaN7dj+HGEIbfe88qHH/4Ba6YYQjKlYQlBSBw8g6yz7cfJzBA+BIWIoDWJ428scgtJkw9dCWzT0ieQmrqTw3cETIYNgffCJaQOXfISeHfYttUbPNcmXyDHoTYnFYUmn6EkP1cU+optqCFslxCz1AfzRhUVIcowK5CsBpdE5Lu/Q2S5BDnhza3HNjFQhIehTGQ1xleVNdn4t3sIpKmOz1R7AgzOlm/P3paCKZELy1wJXdCGdGyI7Prt3vzHfKSaY2zMId2MyePckV1SKA3IDoWMI+JuSbikaEGXZAOVsIMx13PlmIi8NOH3jfcHIjztP7+krcsy8JdfPmBSoeGdsAz2y6AMtilr/p524bZ0Bh80ROT6WSvKOODDJtg6ttSZOfk5IYq9YOMnXfpnBOrVuKrBeteOH/dX+bD9H4yxkxasmdDRNI9VEsKwEoslBxZPv5KgaY1AXXpYhIYvTqiVAKxJimEx9AMwD+C5giEP4NFqEI9Ys00HNluPdCFOHyWEZa0mUTsdb3FG9Ckc0F9LdUGfGOyXfEq2yUYG1i4Z/jJRzm2VCkuLYzpjMNwCzOckqQDV9wJxhioHe3+HM1ckq0FhPo9s47uyun3vRa4I4OdNQN/uw54iFkiqT+Isr5NF6e8/aEgyxVmid1ptA/FaoKVjlavPH4qYjdWZfjvXVUvH4kQh6tkvLwfVIXwyduz5WNUEApRJQPhyBavwkzjnlcdKTgQGHqmAl07epiRarv777/+UhzmyJ6GilPq3qjhQ/KJr4le8f1qM0/hfJXAcVSuKypeSgumBKhMtf75yTEjQn3JkIcmyFLBAXHGVUg0lkIZRdRxVv72DKrFlUbBNBHvBiiB36uwzND65168N70j0Ao3TYcyvCiQ9L3KTV7bhcMTdcN8LaUXxH16JxOQdczpXDUOe/aFGfW/5kiy/Lhxg0ms+5LPnKnj6rWpBdz6CpK7Hq2PKxS3rWtASkvdDQ9ieXOteCYcLFZ9AD+eF+5mQR8yfiputt1e5wCAu4iCNhzwSR/rsLc8Rr9i3NHbDJ+LHwJYnHbNOwYap2CymkEXaMfdM1I6bx00px4wPzId1QU+mk4Mu0o+ldF2TN795Ba+0N5bDMSsdypl+IB7zW/Q7f8OfIx7z22JNmcC57q1Nx0N50ew6TiNRnl4mdsBDQ9mlUp7srcgjLBiLa9k4N5GUUOQMmEuHcm10vICm5SxoeYPrZywehK/blzshs9jJacfia4fCwCF965fzd8A97tPzyS3nASWYd7V8P1UBKc+pEki+Pjh2RkJFfLemn2pwECHLlej0cQ2lGJ9qwp3JNzTn5NZZPxPtLCcprbksGsh+Ltt5JZWh6OLVVLGk2C8LDepv/DSoX4rQIIU9H8BwEyxohCEHPOhyaYSKxDz7KrsKe5A70iO5M6N5AL4C7BDOSFkl5AiFxJLbqqxakpf8OOwtuefTLc1aVY6Qc87l+Q9iqI7Lya3yMX3i+fROKZWrIO11h1ws9sAc/ayUPJHllRyNVCw6ThaxnP2JbpUtPgcbTyxHWZsW6Z7v0IwfRb1+QhXwnvP+oJ5fZqFHvfmW9ZgGooB39m8O/gdQSwMEFAACAAgAkK6jSCqKN+aHEQAA8GEAABcAAAB1bml2ZXJzYWwvdW5pdmVyc2FsLnBuZ+3d+VeS2f8AcEszJ2eizcwsbZq0xQXUGjMXWmzSkXKd1FLR1GwzNTMUWVKnsUUldcpdmlzaJW3S3MAlJdSgCZXSlAqFEJUQkR0+9J2az4x+5g/4nvNwDni49znPva/73NUf3lzyOrDvm0WrF2lpaX3j7ubqo6WlA9PS0o7T09WkqHZb7tP8mRfvs2+3VhV1DVfzRSdq1/5dWlrVOH1F2ALN969i3QLjtbQWt396zyPH3I7Q0gq74O66yy8xZGIIfuVBpJIsUOajtJzPH9AGteV+tHya9SNk04+uznrL59ssmXgGKf/ouv5F2jL9+Xt0Lnl5KrRTkJWBFJlobZNiSH7uQT2fdujRUcI2JuOX/fUcWml9FaOnNIlP6yE+LlBIpume9vxm8TC7BDFcL5Gyi2Jk3K9XhZ6fp/v3j7c/rF6lLDvkti2bizvMgrpI3qYZS7uuuNw01P4a0qL194/7Nl7REYoneuamWEV1wM2Vtv/MhrTsTNbucxsjP6BB1U3KsPt3YCb7MiNmlXcjPeWEWd0Y72xQIk4fQZss+Gf2+ZRI7b4fTyuVfKwhDFY1p7rnU8Df+FnUV1ha5ZlFjWTMzv8QuRPivcTAVXd2Rr7REliTd2LZnPvNay1n/PwsogdtN0tz1fghxHvpT3Nv9RBCuZezjNMzt+yWNte9fkuNZpfR0lbuv9R355D97Batn6e/3MB7b8ScOunnNm3ZHEfNmG0P0bWE+bkaZM++XpOMNLBZ0AsgAASAABAAAkAACAABIAAEgAAQAAJAAAgAASAABIAAEAACQAAIAAEgAASAABAAAkAACAABIAAEgAAQAAJAAAgAASAABIAAEAACQAAIAAEgAASAABAAAkAACAABIAAEgAAQAAJAAAgAASAABIAAEAACQAAIAAEgAASAABAA4v8RIkXaNvKI5jIo+R/RAs+nqO1ju8MS0+bG0dM9bb8uP+BVwCqb2WEBW3rOh77PbDNeMCeioJ750YNHD85OhcT+e/v+W/I12ObIOXV9dh5MmWc+v2zn3RezylirKTr1Umib1uwq+QucYS7SkdznHuDm35OmKBvtcU5Tz9gpC0221+NFZ/q6/cFRzU1rx/IY3qP/LNDaHqJEzayA5gXLbfs4jSJhHUkZPe0Q06wSbWVxGSrMLUkiWVUMDclHSd6lF5mqJeSNhm7WjU3IJN7oTFa7qck/YynCtflE+SRFVaH+dtdNF84DRjTlnDO1Hu1CYgedgFSzRfAdeGk7K3TqTTyt5CdLo/TDYARy+0kT9QXDkFe9tG04ebupKlZIdeSjJuLgaFHfczBGcOUKnuYiH7/LecwWC7d3Y5c0CTqN4SVKPlYtH6RikGBRYiP10eSpN0yoWkobNAE3M4J/qHovDkAGmqCn/3geSeD8VlqFLDi6t3Zc/sJROE3N//L0c1JkHtO+ykWXtnmHcuNKk9gFHTQzXtz1Ulq9S9PkzN30ZXEQB8bqn8Din0jVjI3ViKEERsfG7pOl4mbxsPwx+d4rH1IIvphBi8EIiwzVjWxpUnG7WuveI4KXT5SqmY/mv1cz6g9KViG8QY3yyUZEZxWyAVmMHEA2xYFHb65/qgcWqfMmTxVlC2rWTiUHzdT08g4R9gS6XG8OB9PvP1uMPRxQw333V4Wpr3cqR4dYOCgmPLz14hoPxNkqm4iJ7mAE6hoz57vF5ifhL3xRTWZOlHbe8h7ZyBMVYj/kTiSl1jP/pDdEuSHhvlZOXgdrUpzO0PuWpTgR7J1drkrW+UXw8HJ4gr+IaVDfWZL51taE4JTR4b3gIvf9iDFT0tn/wbb0XF42GotDru28ya3JqwjhvJMGtI7suH6cfCg7ST7An+iud7D/3K+2m2mLmq08BfG99zAF16mKu1iSLwqTwPDgPJx5l0opZX6VhOK2DbR442NppJHwQbPA/CCmqSWrO6hS7BX2myrZpGbLhgzRvguEpXu3pMLwmMTbXjbwKxlmf1TZU4N/mFE6j4ktbnmAuy9u8QAzBxBbBk34n2oSkL12akfyAC/58Ll+auGXDm7nxRx8vwJaDe3s/n26NjaDKewt5QzwOTVnD4piWyNoobaLEdGQO6RWPBZ7RbqgbyM3vOMhe8qJGoaFnGpsXApjC0JXw2oXXK9Pj8aRVmw4Z2QEphNJ5IG8SO6o49PBhOblziOR07+nNzs7QDnkz2Ph1rEbRCeWOZaZIyW/9kDEBpvmMbnMW8StUVzLfqcgSH1laM1Esm+G/t2rPiBDjyoxqMBX37wxQ8+cp349tY0/7UQVEUscYjjPP98Q8bJlv8r81uDNpy8DmdyrcSUkrJJO8eBUT8e2jqxOdUdvplbx432qy4mGXYUxeg1nC0xKlWF+8IN2mX50fpgPyUXJwFUy2yOQVJGZHx0rPYYC5coeC5RenSz4jDPM2u7MB371TGQ1hKJITI4P+WsaPG6cOPGYMYDanBUja1CCA+FYpSjtJmWtvnnRa9zx4w3jYekr7oQ37TksNHPIU8Y/EF1KWpArIIz0qk/Lb6XjBDUIbGkC1cCmU1xWgHH368hpyFt06LsTmedtlZUE+q07HLvM9QY7Kj3tQJvoQritbduBqWQYicsrzBvtTaWYqj6mP8C29MnTg/kLG4pmZPiZhdGTZOXnKRetm6UkbDWZSuLa4M9RXtlg+b6o4XTVycJUSop+ruznxAbXV7pnGXmHMsAdd9I9sdbOpAr7+SC4OusJtYE4UoHJ2mlLJazvSAyw2tdJ8NQUe3EzS1CJsH//g/P93V2R6vnPX+ad6uu+rjJhFRH7u5vZkfWWA2tObEniBPJ7hzHyiSunGya4OrkiIqjZ3pN///NC9jbomzVTnnoM+JvnWNWYP0k2Fk6XPUmSfTSEo+KEvb6e0RiVEM+cEfBqOb6kGYWQBkddaJWohbgkXlJf+xg2F1fGi8ubtEBjRBKRZk7Yjh4Q2PbzvEkhBHoVo84khOMPwpeGK5HOTJlItiaUQecnr2SNOo/IC/TMF+rmml01mQQZ6bocVmYRhwUYGfcWPLOH3f1IFtP6dPDXus1/BdK11YxVi5mvtFnH2XABRJXsmibLT2Dg7Jko4T1mMoPVC1/cz9/mMlmivpLDJ6lVHblZq7KbrD1ijCnCQjx561u/p7dNWYxOeOLp5BKe1A9211S0A8eoe++uXMWpFnqpxeeDecLHBBqRSXOFLIWttBh5aVySLtc+SWmJ5D+zTiZvyn/4OKK73Sjs8/p3J6VuGMm7EWCrSj2NWgY9uITuOb4PUoBZBo9jaSY+otVZGP7oILkdq+TBwSbYhuHbHF/olsL7mfPo5MPI5FecpCwcgycy9iRZ5AfNKMj0Xl7wHxE6ZUmrVnMcm9PQIZNS+q+ZFcICaJCmPke2brbF8UHVe1IpAb/2qBGDwojMbX+F/a1LuSfxj6u9kFUtu43bVbcgVyaCqgS4ugfW1zXXB8NYbh25Mm/4+xrPDQFTJJqwWLWAc9FVrpMrayY7ZO3tqh19Vp3q/jpgh2mr67pL2eW3nTB8aHntECm07Wex/l9jLGHVq416Pfijlk5jy8Uyh91uVusrW8tduKZMRLhqe/idmuj9zpk64ddsiWqK3iIhmB4oR1qVCAY4dnAkg3cIfLikVaKyEDVYod2pKDPb9d7OE2erbZXKLAPYmPhT4Rv0zDUrN/R7kmIUDN4Jw/YT+tpfts9IVFc/nNgJCSPdQxPs5X9WJ4iQgk5tqQ2tsTqbEROww+U30+oyk7rdu9HqHG5eXgaccAyidAjGZbzwUTsS19wiRkQyGeGUQRcawjKykxdM4FRdoCgSHjBOypIPkFZEMfLe6JnDMazOzW1JrQOih2jrRKfny0oFHy9/e0GkkvOZTjOvwos2lia+r8WDoIqP7EamcrKDpbeRIV8cO7EW2URvMGwd+X2yfTBd/mWHVHTibfY+k9eO32fgAjn6uVLSQTt1TvFSEDsulOtxZkxchLHrFYxuF2LdzaVrErkhuZxtzril9p3iYCO4jx0839JZfdkqPNhWrbJiHccZwLo6X0oD8i0tYS6yD2XPxSS1cv/e7NQGHofuCUULtoueiLZyW5NRWLcE21g3SAGxzITeGUwj0AuQwc2gsC9bKeLpt9f8Q+pzQs+8tl8zpJlSO/Ne9qivFW9jPjnb4PdaFLnF49sjE26hE8LXM2YOopP0C89qwZT6cSmj5qhr+fFNher4HvIi88jv0EWC/fCoeRX9G0AukrcV1RGrvcfieMdfpoklqvO8iNAJR7Y3h9x2SpV1CCI4R+dOdPK6HP9cJeRGiZrdH+iyuUf31WD1j1TJqnP3rc9peoXTzYxId2cVqqJmhvWBt8hcJM/ALk48DCnAuh9QIhZky8YyZDUVAmevMWkGI1kFnr/2u/xfL6GHS3Vy3SFJrEx7a2Ivu0azkUgfiqc5F2meEaKIpJyIwZS+NlKw7Un1kpcWUAR+V3PaIKeke/p4DmJatPiMYnn4YGnVsM3h/HFxa/tv4g/cks8V/bo4LcVTs2U98lU26usd6DeyDeqaWG9TUwarR21WtEiLZdzaLxxcCeok7MeSLn/FYnDUT0/LdlgOecoUnTwbKE72snjpnrG4sXeNIcwdBNmVP5CSabxX1S1jWpQs0o2FAmXuYyVY6Uce4Z6qdQ6CFGiG5NEqkbMH27vcWuyJldE7aDK1MB06/WJPEV4xsvEIpaAjZ+mTpzmjob/THPPQaZR82UQheJG5i5djb9mtqIufu17M2wd1wwOO+ePLDQ6MHr9+Ct/VnVQCJvMIJKK/5Z1HTeGaXRHo2IQTV7MNbpREZVfuKl/0CuXgQ/oeXVwoRskHmSthOrnGjX6BSHLj9EceMhmOdHBSsLGxI1lDNp8b52ttcPO0T+OxmhF1g4s19BqTU88pHXS8rmf+iA8/w28WY6Kda3jdp9gWuTFo3mHNmWB9/riksoshWhzPBemBxPNWfNmSv+hu0Uyaw1sKLaXEKly35zvxHaxBFBPcYcQ5FmYr1fGEcKXOASh3KlfTS4j80DzV+Y8fQ0zX1ceIv2w9TDGSd7uYtAgmzoPfS7cqIPmCGSUSNBMtHkrrN1tp/oj0DfNTj9Y0rkWuVGwjMHPgrD2kk8tamLuHyO0fQFSJki2V8969czl25MtgkRnd5odVz4R3xWObzJgclewBWgpPnnhsIX3T0haxbP8YfuHwzH44HCMdJdx0V6qjmdOPVUlhmi6d9Mvy1hFJaznxXOyEYx3alP+C4Bkka+9ol6NjR6lDDn/W2Z7ckoByauCTq/2lZz2OEqbEO/o4Cdfwhk81z0dVKVm1kMSOwasVHCgcBbo8jTdQURHER1IRAWuVX/xODJF2w1Vnwkn8Zz9duGGqeLtwIeN1uOe3vIlGDK4Cuk7zvFAvWNZDZp9buVx3zEI7S1DPvuNEk5Wu9YjywcVvAfNtQrIaWBV2biYmC3PjreJPWtBxmOmy5+0gaNOOwl5WP31D+mRcczxfs1f85eMqrFufsOkywXM8cWNIFP/KlyUoNyVcbTZsM3/nlBMDRU2uwtMIDunhCrMTa2DUpYFnYj8Fy68k5lE+9WmPMsp/p6yS4T8Sg5WtXX8/KHKO3VDdnAginXhfc+zhTPxwvAKFibZ06ITf7GwtH96UJbLvOLl4PboYrZqpn++GhubKfH6WMaV5HxTjUdBGiW0WMj/gPehyvCKtrbvH6r/HPn9tzrR0vJCGpdOSGkmqS/LmVPcp42IhizjVZVG0zxR91lf95uN0lPKQ83gx3B7cCF03+8j/KnonpEBJb3uYmN4654Cr6eFHNrfPSbbTZNgvilkx5ywOAZmrZQzSmsv2X+vO/fEAj/8L1i9nqs+tG970b8H6RR2G8O1L/se9W1rydO9eezOg4Kdfu8RX8Rx32s25IsowsxwTpJlzBJo+ts/dZ/mcf3DceJBy4jsW2b+1HPNOs+Dw2UIaNCYZ8mNhYdfs3yeAavftvnsJhlWYFhB7mn9T60K1NC/3vQdcq3aHpv4HUEsDBBQAAgAIAJCuo0iV7pF+SwAAAGsAAAAbAAAAdW5pdmVyc2FsL3VuaXZlcnNhbC5wbmcueG1ss7GvyM1RKEstKs7Mz7NVMtQzULK34+WyKShKLctMLVeoAIoBBSFASaESyDVCcMszU0oygEIG5mYIwYzUzPSMElslCwNzuKA+0EwAUEsBAgAAFAACAAgAkK6jSA5qJE5iBAAABREAAB0AAAAAAAAAAQAAAAAAAAAAAHVuaXZlcnNhbC9jb21tb25fbWVzc2FnZXMubG5nUEsBAgAAFAACAAgAkK6jSAh+CyMpAwAAhgwAACcAAAAAAAAAAQAAAAAAnQQAAHVuaXZlcnNhbC9mbGFzaF9wdWJsaXNoaW5nX3NldHRpbmdzLnhtbFBLAQIAABQAAgAIAJCuo0i1/AlkugIAAFUKAAAhAAAAAAAAAAEAAAAAAAsIAAB1bml2ZXJzYWwvZmxhc2hfc2tpbl9zZXR0aW5ncy54bWxQSwECAAAUAAIACACQrqNIKpYPZ/4CAACXCwAAJgAAAAAAAAABAAAAAAAECwAAdW5pdmVyc2FsL2h0bWxfcHVibGlzaGluZ19zZXR0aW5ncy54bWxQSwECAAAUAAIACACQrqNIaHFSkZoBAAAfBgAAHwAAAAAAAAABAAAAAABGDgAAdW5pdmVyc2FsL2h0bWxfc2tpbl9zZXR0aW5ncy5qc1BLAQIAABQAAgAIAJCuo0g9PC/RwQAAAOUBAAAaAAAAAAAAAAEAAAAAAB0QAAB1bml2ZXJzYWwvaTE4bl9wcmVzZXRzLnhtbFBLAQIAABQAAgAIAJCuo0izv7NQbQAAAHIAAAAcAAAAAAAAAAEAAAAAABYRAAB1bml2ZXJzYWwvbG9jYWxfc2V0dGluZ3MueG1sUEsBAgAAFAACAAgARJRXRyO0Tvv7AgAAsAgAABQAAAAAAAAAAQAAAAAAvREAAHVuaXZlcnNhbC9wbGF5ZXIueG1sUEsBAgAAFAACAAgAkK6jSIyYS/o+CAAAjyAAACkAAAAAAAAAAQAAAAAA6hQAAHVuaXZlcnNhbC9za2luX2N1c3RvbWl6YXRpb25fc2V0dGluZ3MueG1sUEsBAgAAFAACAAgAkK6jSCqKN+aHEQAA8GEAABcAAAAAAAAAAAAAAAAAbx0AAHVuaXZlcnNhbC91bml2ZXJzYWwucG5nUEsBAgAAFAACAAgAkK6jSJXukX5LAAAAawAAABsAAAAAAAAAAQAAAAAAKy8AAHVuaXZlcnNhbC91bml2ZXJzYWwucG5nLnhtbFBLBQYAAAAACwALAEkDAACvLwAAAAA="/>
  <p:tag name="ISPRING_PRESENTATION_TITLE" val="1"/>
  <p:tag name="ISPRING_SCORM_PASSING_SCORE" val="100.000000"/>
  <p:tag name="ISPRING_OUTPUT_FOLDER" val="F:\我图VIP设计PPT上传\10月份上传文件\371"/>
  <p:tag name="ISPRING_FIRST_PUBLISH" val="1"/>
  <p:tag name="ISPRING_SCORM_RATE_QUIZZES" val="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</p:tagLst>
</file>

<file path=ppt/theme/theme1.xml><?xml version="1.0" encoding="utf-8"?>
<a:theme xmlns:a="http://schemas.openxmlformats.org/drawingml/2006/main" name="Office 主题">
  <a:themeElements>
    <a:clrScheme name="自定义 98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DA0000"/>
      </a:accent1>
      <a:accent2>
        <a:srgbClr val="FFC000"/>
      </a:accent2>
      <a:accent3>
        <a:srgbClr val="DA0000"/>
      </a:accent3>
      <a:accent4>
        <a:srgbClr val="FFC000"/>
      </a:accent4>
      <a:accent5>
        <a:srgbClr val="DA0000"/>
      </a:accent5>
      <a:accent6>
        <a:srgbClr val="FFC000"/>
      </a:accent6>
      <a:hlink>
        <a:srgbClr val="DA0000"/>
      </a:hlink>
      <a:folHlink>
        <a:srgbClr val="FFC000"/>
      </a:folHlink>
    </a:clrScheme>
    <a:fontScheme name="自定义 1">
      <a:majorFont>
        <a:latin typeface="Arial Black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4369</Words>
  <Application>WPS 演示</Application>
  <PresentationFormat>全屏显示(16:9)</PresentationFormat>
  <Paragraphs>93</Paragraphs>
  <Slides>18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6" baseType="lpstr">
      <vt:lpstr>Arial</vt:lpstr>
      <vt:lpstr>宋体</vt:lpstr>
      <vt:lpstr>Wingdings</vt:lpstr>
      <vt:lpstr>微软雅黑</vt:lpstr>
      <vt:lpstr>Arial Unicode MS</vt:lpstr>
      <vt:lpstr>Arial Black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>http:/www.ypppt.com</cp:keywords>
  <cp:lastModifiedBy>小吼</cp:lastModifiedBy>
  <cp:revision>86</cp:revision>
  <dcterms:created xsi:type="dcterms:W3CDTF">2019-05-09T00:20:00Z</dcterms:created>
  <dcterms:modified xsi:type="dcterms:W3CDTF">2021-06-22T06:37:18Z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2052-11.1.0.10495</vt:lpwstr>
  </property>
  <property fmtid="{D5CDD505-2E9C-101B-9397-08002B2CF9AE}" pid="3" name="ICV">
    <vt:lpwstr>A1A03B01B98047599E7C5E7039072E43</vt:lpwstr>
  </property>
</Properties>
</file>